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318" r:id="rId2"/>
    <p:sldId id="382" r:id="rId3"/>
    <p:sldId id="296" r:id="rId4"/>
    <p:sldId id="342" r:id="rId5"/>
    <p:sldId id="344" r:id="rId6"/>
    <p:sldId id="345" r:id="rId7"/>
    <p:sldId id="393" r:id="rId8"/>
    <p:sldId id="390" r:id="rId9"/>
    <p:sldId id="391" r:id="rId10"/>
    <p:sldId id="346" r:id="rId11"/>
    <p:sldId id="394" r:id="rId12"/>
    <p:sldId id="347" r:id="rId13"/>
    <p:sldId id="396" r:id="rId14"/>
    <p:sldId id="395" r:id="rId15"/>
    <p:sldId id="381" r:id="rId16"/>
    <p:sldId id="349" r:id="rId17"/>
    <p:sldId id="351" r:id="rId18"/>
    <p:sldId id="355" r:id="rId19"/>
    <p:sldId id="362" r:id="rId20"/>
    <p:sldId id="365" r:id="rId21"/>
    <p:sldId id="398" r:id="rId22"/>
    <p:sldId id="380" r:id="rId23"/>
    <p:sldId id="366" r:id="rId24"/>
    <p:sldId id="377" r:id="rId25"/>
    <p:sldId id="368" r:id="rId26"/>
    <p:sldId id="369" r:id="rId27"/>
    <p:sldId id="370" r:id="rId28"/>
    <p:sldId id="376" r:id="rId29"/>
    <p:sldId id="384" r:id="rId30"/>
    <p:sldId id="388" r:id="rId31"/>
    <p:sldId id="385" r:id="rId32"/>
    <p:sldId id="386" r:id="rId33"/>
    <p:sldId id="397" r:id="rId34"/>
    <p:sldId id="360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pitchFamily="2" charset="-122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董建锋" initials="董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ECFF"/>
    <a:srgbClr val="FF0000"/>
    <a:srgbClr val="B2B2B2"/>
    <a:srgbClr val="FFFF00"/>
    <a:srgbClr val="E8E8E8"/>
    <a:srgbClr val="EAEAEA"/>
    <a:srgbClr val="000000"/>
    <a:srgbClr val="33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66" autoAdjust="0"/>
    <p:restoredTop sz="97578" autoAdjust="0"/>
  </p:normalViewPr>
  <p:slideViewPr>
    <p:cSldViewPr>
      <p:cViewPr varScale="1">
        <p:scale>
          <a:sx n="120" d="100"/>
          <a:sy n="120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16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9-03T21:36:50.781" idx="2">
    <p:pos x="3744" y="1290"/>
    <p:text>目前只有一个账号密码可以上传东西，也就是说如果让每个组上传的话，网站管理密码就泄露了。
跟东东他们商量后，我们的想法是让他们每天把要上传的内容发到我们邮箱，由我们上传，这样我们也方便统计各小组上交情况。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457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457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1AC4C19-8CAD-4935-9C6E-BFE50E0602F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75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375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375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7A6262E-5C16-45C9-9B5E-09FF6B2424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D4A678-E5AA-4FEB-A6FA-F475BD0A37B9}" type="slidenum">
              <a:rPr lang="zh-CN" altLang="en-US" smtClean="0"/>
              <a:pPr>
                <a:defRPr/>
              </a:pPr>
              <a:t>1</a:t>
            </a:fld>
            <a:endParaRPr lang="en-US" altLang="zh-CN" smtClean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  <p:sp>
        <p:nvSpPr>
          <p:cNvPr id="43011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3A53363-99F8-4179-9924-399CF7A0588E}" type="slidenum">
              <a:rPr lang="zh-CN" altLang="en-US" sz="1200" b="0">
                <a:ea typeface="+mn-ea"/>
                <a:cs typeface="+mn-cs"/>
              </a:rPr>
              <a:pPr algn="r">
                <a:defRPr/>
              </a:pPr>
              <a:t>21</a:t>
            </a:fld>
            <a:endParaRPr lang="en-US" altLang="zh-CN" sz="1200" b="0"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  <p:sp>
        <p:nvSpPr>
          <p:cNvPr id="39939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D11E383-BA5E-4780-912F-0E37C05E0BB9}" type="slidenum">
              <a:rPr lang="zh-CN" altLang="en-US" sz="1200" b="0"/>
              <a:pPr algn="r"/>
              <a:t>22</a:t>
            </a:fld>
            <a:endParaRPr lang="en-US" altLang="zh-CN" sz="1200" b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0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  <p:sp>
        <p:nvSpPr>
          <p:cNvPr id="43011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7F1D1E5-7E1B-447B-8AB2-C7A6D21760E1}" type="slidenum">
              <a:rPr lang="zh-CN" altLang="en-US" sz="1200" b="0"/>
              <a:pPr algn="r"/>
              <a:t>24</a:t>
            </a:fld>
            <a:endParaRPr lang="en-US" altLang="zh-CN" sz="1200" b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4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/>
          </a:p>
        </p:txBody>
      </p:sp>
      <p:sp>
        <p:nvSpPr>
          <p:cNvPr id="25603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869739CF-363D-4527-AA76-CF348B48387D}" type="slidenum">
              <a:rPr lang="zh-CN" altLang="en-US" sz="1200" b="0">
                <a:ea typeface="+mn-ea"/>
                <a:cs typeface="+mn-cs"/>
              </a:rPr>
              <a:pPr algn="r">
                <a:defRPr/>
              </a:pPr>
              <a:t>29</a:t>
            </a:fld>
            <a:endParaRPr lang="en-US" altLang="zh-CN" sz="1200" b="0"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8"/>
          <p:cNvSpPr>
            <a:spLocks noChangeArrowheads="1"/>
          </p:cNvSpPr>
          <p:nvPr/>
        </p:nvSpPr>
        <p:spPr bwMode="gray">
          <a:xfrm>
            <a:off x="684213" y="333375"/>
            <a:ext cx="5905500" cy="5761038"/>
          </a:xfrm>
          <a:prstGeom prst="ellipse">
            <a:avLst/>
          </a:prstGeom>
          <a:gradFill rotWithShape="1">
            <a:gsLst>
              <a:gs pos="0">
                <a:schemeClr val="bg2">
                  <a:alpha val="48000"/>
                </a:schemeClr>
              </a:gs>
              <a:gs pos="100000">
                <a:schemeClr val="bg2">
                  <a:gamma/>
                  <a:tint val="0"/>
                  <a:invGamma/>
                  <a:alpha val="8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cs typeface="+mn-cs"/>
            </a:endParaRPr>
          </a:p>
        </p:txBody>
      </p:sp>
      <p:sp>
        <p:nvSpPr>
          <p:cNvPr id="5" name="Rectangle 39"/>
          <p:cNvSpPr>
            <a:spLocks noChangeArrowheads="1"/>
          </p:cNvSpPr>
          <p:nvPr/>
        </p:nvSpPr>
        <p:spPr bwMode="ltGray">
          <a:xfrm>
            <a:off x="0" y="4437063"/>
            <a:ext cx="9144000" cy="172878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cs typeface="+mn-cs"/>
            </a:endParaRPr>
          </a:p>
        </p:txBody>
      </p:sp>
      <p:pic>
        <p:nvPicPr>
          <p:cNvPr id="6" name="Picture 54" descr="ise图标2"/>
          <p:cNvPicPr>
            <a:picLocks noChangeAspect="1" noChangeArrowheads="1"/>
          </p:cNvPicPr>
          <p:nvPr userDrawn="1"/>
        </p:nvPicPr>
        <p:blipFill>
          <a:blip r:embed="rId2">
            <a:lum bright="60000" contrast="-12000"/>
          </a:blip>
          <a:srcRect/>
          <a:stretch>
            <a:fillRect/>
          </a:stretch>
        </p:blipFill>
        <p:spPr bwMode="auto">
          <a:xfrm>
            <a:off x="0" y="3284538"/>
            <a:ext cx="29892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67200" y="1219200"/>
            <a:ext cx="4495800" cy="1752600"/>
          </a:xfrm>
        </p:spPr>
        <p:txBody>
          <a:bodyPr/>
          <a:lstStyle>
            <a:lvl1pPr algn="r">
              <a:defRPr sz="4800">
                <a:solidFill>
                  <a:schemeClr val="tx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86400"/>
            <a:ext cx="7620000" cy="304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581400" y="6400800"/>
            <a:ext cx="2209800" cy="244475"/>
          </a:xfrm>
        </p:spPr>
        <p:txBody>
          <a:bodyPr/>
          <a:lstStyle>
            <a:lvl1pPr algn="ct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934075" y="6391275"/>
            <a:ext cx="1933575" cy="244475"/>
          </a:xfrm>
        </p:spPr>
        <p:txBody>
          <a:bodyPr/>
          <a:lstStyle>
            <a:lvl1pPr>
              <a:defRPr sz="1200" b="1" i="1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81000" y="6400800"/>
            <a:ext cx="2133600" cy="244475"/>
          </a:xfrm>
        </p:spPr>
        <p:txBody>
          <a:bodyPr/>
          <a:lstStyle>
            <a:lvl1pPr algn="l">
              <a:defRPr sz="1200"/>
            </a:lvl1pPr>
          </a:lstStyle>
          <a:p>
            <a:pPr>
              <a:defRPr/>
            </a:pPr>
            <a:fld id="{5B8CA8DE-2C53-4700-95B7-835D322585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A76B7-D79C-4CA9-B640-362708D00F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57975" y="609600"/>
            <a:ext cx="2066925" cy="57150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48375" cy="57150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B9008-D92C-438C-AB65-8F6FF56A4FB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79925-925B-4351-AD6D-56219A661A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BBB26-E9A8-4886-8701-8579899E9B5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576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7250" y="1676400"/>
            <a:ext cx="405765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A20F3-B8B0-4B2D-85BF-0A530CC932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9A736-D3DB-4793-AE41-FAA5F86F1A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56F41-29DA-42AE-AA1F-84673BC42B0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2476B-5D04-4B50-8468-046030B0C1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BE070-2A33-405A-BF35-3533478193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DB1AE-A9BB-40E9-9BB7-1D66684274D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Oval 105"/>
          <p:cNvSpPr>
            <a:spLocks noChangeArrowheads="1"/>
          </p:cNvSpPr>
          <p:nvPr/>
        </p:nvSpPr>
        <p:spPr bwMode="gray">
          <a:xfrm>
            <a:off x="179388" y="0"/>
            <a:ext cx="6804025" cy="6858000"/>
          </a:xfrm>
          <a:prstGeom prst="ellipse">
            <a:avLst/>
          </a:prstGeom>
          <a:gradFill rotWithShape="1">
            <a:gsLst>
              <a:gs pos="0">
                <a:schemeClr val="bg2">
                  <a:alpha val="44000"/>
                </a:schemeClr>
              </a:gs>
              <a:gs pos="100000">
                <a:schemeClr val="bg2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cs typeface="+mn-cs"/>
            </a:endParaRPr>
          </a:p>
        </p:txBody>
      </p:sp>
      <p:sp>
        <p:nvSpPr>
          <p:cNvPr id="1130" name="Rectangle 106"/>
          <p:cNvSpPr>
            <a:spLocks noChangeArrowheads="1"/>
          </p:cNvSpPr>
          <p:nvPr/>
        </p:nvSpPr>
        <p:spPr bwMode="gray">
          <a:xfrm>
            <a:off x="0" y="549275"/>
            <a:ext cx="9144000" cy="6477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cs typeface="+mn-cs"/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76400"/>
            <a:ext cx="82677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3"/>
            <a:r>
              <a:rPr lang="zh-CN" altLang="en-US" smtClean="0"/>
              <a:t>第五级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553200" y="65532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r>
              <a:rPr lang="en-US" altLang="zh-CN"/>
              <a:t>all rights reservedwww.themegallery.com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191000" y="6534150"/>
            <a:ext cx="8382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A04D3138-985D-4C30-8402-DAF000C3EFA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2057400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81000" y="6534150"/>
            <a:ext cx="1905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381000" y="6534150"/>
            <a:ext cx="190500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pic>
        <p:nvPicPr>
          <p:cNvPr id="1034" name="Picture 114" descr="ise图标2"/>
          <p:cNvPicPr>
            <a:picLocks noChangeAspect="1" noChangeArrowheads="1"/>
          </p:cNvPicPr>
          <p:nvPr userDrawn="1"/>
        </p:nvPicPr>
        <p:blipFill>
          <a:blip r:embed="rId13">
            <a:lum bright="60000" contrast="-12000"/>
          </a:blip>
          <a:srcRect/>
          <a:stretch>
            <a:fillRect/>
          </a:stretch>
        </p:blipFill>
        <p:spPr bwMode="auto">
          <a:xfrm>
            <a:off x="71438" y="192088"/>
            <a:ext cx="971550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___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28925" y="4508500"/>
            <a:ext cx="5846763" cy="1728788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指导老师：赵羽习  段元锋</a:t>
            </a:r>
            <a:endParaRPr lang="en-US" altLang="zh-CN" sz="2800" b="1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defRPr/>
            </a:pP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                  李育超  张大伟</a:t>
            </a:r>
            <a:endParaRPr lang="en-US" altLang="zh-CN" sz="2800" b="1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  <a:p>
            <a:pPr algn="l" eaLnBrk="1" hangingPunct="1">
              <a:spcBef>
                <a:spcPts val="300"/>
              </a:spcBef>
              <a:spcAft>
                <a:spcPct val="50000"/>
              </a:spcAft>
              <a:defRPr/>
            </a:pPr>
            <a:r>
              <a:rPr lang="en-US" altLang="zh-CN" sz="28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        </a:t>
            </a: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课程助教：董建锋  </a:t>
            </a:r>
            <a:r>
              <a:rPr lang="zh-CN" altLang="en-US" sz="2800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 </a:t>
            </a:r>
          </a:p>
        </p:txBody>
      </p:sp>
      <p:sp>
        <p:nvSpPr>
          <p:cNvPr id="236549" name="Text Box 5"/>
          <p:cNvSpPr txBox="1">
            <a:spLocks noChangeArrowheads="1"/>
          </p:cNvSpPr>
          <p:nvPr/>
        </p:nvSpPr>
        <p:spPr bwMode="auto">
          <a:xfrm>
            <a:off x="323850" y="628650"/>
            <a:ext cx="8424863" cy="339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zh-CN" altLang="en-GB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创造性设计</a:t>
            </a:r>
            <a:endParaRPr lang="en-US" altLang="zh-CN" sz="4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（土木工程设计实习</a:t>
            </a:r>
            <a:r>
              <a:rPr lang="en-US" altLang="zh-CN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I</a:t>
            </a:r>
            <a:r>
              <a:rPr lang="zh-CN" altLang="en-US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）</a:t>
            </a:r>
            <a:endParaRPr lang="en-GB" altLang="zh-CN" sz="4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  <a:p>
            <a:pPr algn="ctr">
              <a:spcBef>
                <a:spcPts val="3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endParaRPr lang="zh-CN" altLang="en-US" sz="3200">
              <a:solidFill>
                <a:schemeClr val="tx2"/>
              </a:solidFill>
              <a:ea typeface="宋体" charset="-122"/>
            </a:endParaRPr>
          </a:p>
          <a:p>
            <a:pPr algn="ctr">
              <a:spcBef>
                <a:spcPts val="300"/>
              </a:spcBef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zh-CN" altLang="en-US" sz="3200">
                <a:solidFill>
                  <a:schemeClr val="tx2"/>
                </a:solidFill>
                <a:ea typeface="宋体" charset="-122"/>
              </a:rPr>
              <a:t>浙江大学建筑工程学院</a:t>
            </a:r>
            <a:r>
              <a:rPr lang="zh-CN" altLang="en-GB" sz="48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新魏" pitchFamily="2" charset="-122"/>
              </a:rPr>
              <a:t>   </a:t>
            </a:r>
            <a:endParaRPr lang="zh-CN" altLang="en-US" sz="48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3"/>
          <p:cNvSpPr>
            <a:spLocks noChangeArrowheads="1"/>
          </p:cNvSpPr>
          <p:nvPr/>
        </p:nvSpPr>
        <p:spPr bwMode="auto">
          <a:xfrm>
            <a:off x="0" y="3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2531" name="灯片编号占位符 2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0F0433C-29D2-4F7D-B666-DFD8683AE0CB}" type="slidenum">
              <a:rPr lang="zh-CN" altLang="en-US" smtClean="0">
                <a:ea typeface="宋体" charset="-122"/>
              </a:rPr>
              <a:pPr>
                <a:defRPr/>
              </a:pPr>
              <a:t>10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25603" name="AutoShape 4"/>
          <p:cNvSpPr>
            <a:spLocks noChangeArrowheads="1"/>
          </p:cNvSpPr>
          <p:nvPr/>
        </p:nvSpPr>
        <p:spPr bwMode="auto">
          <a:xfrm>
            <a:off x="684213" y="4797425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04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项目启动</a:t>
            </a:r>
          </a:p>
        </p:txBody>
      </p:sp>
      <p:sp>
        <p:nvSpPr>
          <p:cNvPr id="25605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06" name="AutoShape 10"/>
          <p:cNvSpPr>
            <a:spLocks noChangeArrowheads="1"/>
          </p:cNvSpPr>
          <p:nvPr/>
        </p:nvSpPr>
        <p:spPr bwMode="auto">
          <a:xfrm>
            <a:off x="682625" y="276225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07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08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25609" name="AutoShape 13"/>
          <p:cNvSpPr>
            <a:spLocks noChangeArrowheads="1"/>
          </p:cNvSpPr>
          <p:nvPr/>
        </p:nvSpPr>
        <p:spPr bwMode="auto">
          <a:xfrm>
            <a:off x="682625" y="37703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10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25611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12" name="AutoShape 16"/>
          <p:cNvSpPr>
            <a:spLocks noChangeArrowheads="1"/>
          </p:cNvSpPr>
          <p:nvPr/>
        </p:nvSpPr>
        <p:spPr bwMode="auto">
          <a:xfrm>
            <a:off x="684213" y="1628775"/>
            <a:ext cx="2746375" cy="398463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13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14" name="Rectangle 18"/>
          <p:cNvSpPr>
            <a:spLocks noChangeArrowheads="1"/>
          </p:cNvSpPr>
          <p:nvPr/>
        </p:nvSpPr>
        <p:spPr bwMode="auto">
          <a:xfrm>
            <a:off x="611188" y="4745038"/>
            <a:ext cx="2951162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25615" name="AutoShape 19"/>
          <p:cNvSpPr>
            <a:spLocks noChangeArrowheads="1"/>
          </p:cNvSpPr>
          <p:nvPr/>
        </p:nvSpPr>
        <p:spPr bwMode="auto">
          <a:xfrm>
            <a:off x="682625" y="57515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5616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sp>
        <p:nvSpPr>
          <p:cNvPr id="25617" name="Text Box 5"/>
          <p:cNvSpPr txBox="1">
            <a:spLocks noChangeArrowheads="1"/>
          </p:cNvSpPr>
          <p:nvPr/>
        </p:nvSpPr>
        <p:spPr bwMode="auto">
          <a:xfrm>
            <a:off x="3708400" y="1844675"/>
            <a:ext cx="5184775" cy="328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</a:pPr>
            <a:r>
              <a:rPr lang="zh-CN" altLang="zh-CN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表现设计理念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和方案</a:t>
            </a:r>
            <a:r>
              <a:rPr lang="zh-CN" altLang="zh-CN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的模型</a:t>
            </a: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使用限定的材料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(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硬卡纸、线、木条、颜料、胶水</a:t>
            </a:r>
            <a:r>
              <a:rPr lang="en-US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)</a:t>
            </a:r>
            <a:r>
              <a:rPr lang="zh-CN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，在规定的时间内完成</a:t>
            </a: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模型帮助发现哪些方案是可行的，哪些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需要改进</a:t>
            </a:r>
            <a:endParaRPr lang="zh-CN" altLang="zh-CN" sz="24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模型可向评估人展现方案的优点</a:t>
            </a: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gray">
          <a:xfrm>
            <a:off x="1692275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ChangeArrowheads="1"/>
          </p:cNvSpPr>
          <p:nvPr/>
        </p:nvSpPr>
        <p:spPr bwMode="auto">
          <a:xfrm>
            <a:off x="0" y="3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7" name="五边形 26"/>
          <p:cNvSpPr/>
          <p:nvPr/>
        </p:nvSpPr>
        <p:spPr bwMode="auto">
          <a:xfrm flipH="1">
            <a:off x="7380288" y="1773238"/>
            <a:ext cx="1008062" cy="360362"/>
          </a:xfrm>
          <a:prstGeom prst="homePlate">
            <a:avLst/>
          </a:prstGeom>
          <a:solidFill>
            <a:schemeClr val="tx1">
              <a:lumMod val="95000"/>
              <a:lumOff val="5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chemeClr val="bg1"/>
                </a:solidFill>
                <a:latin typeface="Arial" pitchFamily="34" charset="0"/>
                <a:cs typeface="+mn-cs"/>
              </a:rPr>
              <a:t>2012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22531" name="灯片编号占位符 25"/>
          <p:cNvSpPr txBox="1">
            <a:spLocks noGrp="1"/>
          </p:cNvSpPr>
          <p:nvPr/>
        </p:nvSpPr>
        <p:spPr bwMode="gray">
          <a:xfrm>
            <a:off x="4191000" y="6534150"/>
            <a:ext cx="838200" cy="2619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BBBF49E3-42BE-4F5F-ABBC-B5FF02EEDF47}" type="slidenum">
              <a:rPr lang="zh-CN" altLang="en-US" sz="1000" b="0">
                <a:ea typeface="宋体" charset="-122"/>
                <a:cs typeface="+mn-cs"/>
              </a:rPr>
              <a:pPr algn="ctr">
                <a:defRPr/>
              </a:pPr>
              <a:t>11</a:t>
            </a:fld>
            <a:endParaRPr lang="en-US" altLang="zh-CN" sz="1000" b="0">
              <a:ea typeface="宋体" charset="-122"/>
              <a:cs typeface="+mn-cs"/>
            </a:endParaRPr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684213" y="4797425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29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项目启动</a:t>
            </a:r>
          </a:p>
        </p:txBody>
      </p:sp>
      <p:sp>
        <p:nvSpPr>
          <p:cNvPr id="26630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31" name="AutoShape 10"/>
          <p:cNvSpPr>
            <a:spLocks noChangeArrowheads="1"/>
          </p:cNvSpPr>
          <p:nvPr/>
        </p:nvSpPr>
        <p:spPr bwMode="auto">
          <a:xfrm>
            <a:off x="682625" y="276225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32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33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26634" name="AutoShape 13"/>
          <p:cNvSpPr>
            <a:spLocks noChangeArrowheads="1"/>
          </p:cNvSpPr>
          <p:nvPr/>
        </p:nvSpPr>
        <p:spPr bwMode="auto">
          <a:xfrm>
            <a:off x="682625" y="37703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35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26636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37" name="AutoShape 16"/>
          <p:cNvSpPr>
            <a:spLocks noChangeArrowheads="1"/>
          </p:cNvSpPr>
          <p:nvPr/>
        </p:nvSpPr>
        <p:spPr bwMode="auto">
          <a:xfrm>
            <a:off x="684213" y="1628775"/>
            <a:ext cx="2746375" cy="398463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38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39" name="Rectangle 18"/>
          <p:cNvSpPr>
            <a:spLocks noChangeArrowheads="1"/>
          </p:cNvSpPr>
          <p:nvPr/>
        </p:nvSpPr>
        <p:spPr bwMode="auto">
          <a:xfrm>
            <a:off x="611188" y="4745038"/>
            <a:ext cx="2951162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26640" name="AutoShape 19"/>
          <p:cNvSpPr>
            <a:spLocks noChangeArrowheads="1"/>
          </p:cNvSpPr>
          <p:nvPr/>
        </p:nvSpPr>
        <p:spPr bwMode="auto">
          <a:xfrm>
            <a:off x="682625" y="57515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6641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104382" y="1447410"/>
            <a:ext cx="3216704" cy="241363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/>
            <a:contourClr>
              <a:srgbClr val="FFFFFF"/>
            </a:contourClr>
          </a:sp3d>
        </p:spPr>
      </p:pic>
      <p:sp>
        <p:nvSpPr>
          <p:cNvPr id="43" name="五边形 42"/>
          <p:cNvSpPr/>
          <p:nvPr/>
        </p:nvSpPr>
        <p:spPr bwMode="auto">
          <a:xfrm>
            <a:off x="4140200" y="5949950"/>
            <a:ext cx="1008063" cy="358775"/>
          </a:xfrm>
          <a:prstGeom prst="homePlate">
            <a:avLst/>
          </a:prstGeom>
          <a:solidFill>
            <a:schemeClr val="tx1">
              <a:lumMod val="95000"/>
              <a:lumOff val="5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chemeClr val="bg1"/>
                </a:solidFill>
                <a:latin typeface="Arial" pitchFamily="34" charset="0"/>
                <a:cs typeface="+mn-cs"/>
              </a:rPr>
              <a:t>2013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4098" name="Picture 2" descr="E:\科研\from丁\许振东\创造性设计\创造性设计\8月30号\黄虎组\DSC_04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154613" y="4286776"/>
            <a:ext cx="3824331" cy="253257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/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1692275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ChangeArrowheads="1"/>
          </p:cNvSpPr>
          <p:nvPr/>
        </p:nvSpPr>
        <p:spPr bwMode="auto">
          <a:xfrm>
            <a:off x="0" y="3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7650" name="AutoShape 21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1" name="AutoShape 22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2" name="AutoShape 23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3" name="AutoShape 24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4" name="AutoShape 25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5" name="AutoShape 26" descr="_m}]Q{2JXJ(546N06}Q~C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6" name="AutoShape 27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7" name="AutoShape 28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5" name="灯片编号占位符 3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1687FA-C680-46CB-9A8D-0EC3DBF77668}" type="slidenum">
              <a:rPr lang="zh-CN" altLang="en-US" smtClean="0">
                <a:ea typeface="宋体" charset="-122"/>
              </a:rPr>
              <a:pPr>
                <a:defRPr/>
              </a:pPr>
              <a:t>12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27659" name="AutoShape 4"/>
          <p:cNvSpPr>
            <a:spLocks noChangeArrowheads="1"/>
          </p:cNvSpPr>
          <p:nvPr/>
        </p:nvSpPr>
        <p:spPr bwMode="auto">
          <a:xfrm>
            <a:off x="684213" y="5756275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60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项目启动</a:t>
            </a:r>
          </a:p>
        </p:txBody>
      </p:sp>
      <p:sp>
        <p:nvSpPr>
          <p:cNvPr id="27661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62" name="AutoShape 10"/>
          <p:cNvSpPr>
            <a:spLocks noChangeArrowheads="1"/>
          </p:cNvSpPr>
          <p:nvPr/>
        </p:nvSpPr>
        <p:spPr bwMode="auto">
          <a:xfrm>
            <a:off x="682625" y="276225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63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64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27665" name="AutoShape 13"/>
          <p:cNvSpPr>
            <a:spLocks noChangeArrowheads="1"/>
          </p:cNvSpPr>
          <p:nvPr/>
        </p:nvSpPr>
        <p:spPr bwMode="auto">
          <a:xfrm>
            <a:off x="682625" y="37703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66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27667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68" name="AutoShape 16"/>
          <p:cNvSpPr>
            <a:spLocks noChangeArrowheads="1"/>
          </p:cNvSpPr>
          <p:nvPr/>
        </p:nvSpPr>
        <p:spPr bwMode="auto">
          <a:xfrm>
            <a:off x="684213" y="4776788"/>
            <a:ext cx="2746375" cy="3984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69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70" name="Rectangle 18"/>
          <p:cNvSpPr>
            <a:spLocks noChangeArrowheads="1"/>
          </p:cNvSpPr>
          <p:nvPr/>
        </p:nvSpPr>
        <p:spPr bwMode="auto">
          <a:xfrm>
            <a:off x="701675" y="4745038"/>
            <a:ext cx="2951163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27671" name="AutoShape 19"/>
          <p:cNvSpPr>
            <a:spLocks noChangeArrowheads="1"/>
          </p:cNvSpPr>
          <p:nvPr/>
        </p:nvSpPr>
        <p:spPr bwMode="auto">
          <a:xfrm>
            <a:off x="682625" y="1639888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7672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sp>
        <p:nvSpPr>
          <p:cNvPr id="27673" name="Text Box 5"/>
          <p:cNvSpPr txBox="1">
            <a:spLocks noChangeArrowheads="1"/>
          </p:cNvSpPr>
          <p:nvPr/>
        </p:nvSpPr>
        <p:spPr bwMode="auto">
          <a:xfrm>
            <a:off x="4211638" y="1989138"/>
            <a:ext cx="4537075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在给定时间内，阐述项目设计理念、实现过程、作品特点和价值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主要形式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：</a:t>
            </a:r>
            <a:r>
              <a:rPr lang="en-US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PPT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、模型</a:t>
            </a:r>
            <a:endParaRPr lang="en-US" altLang="zh-CN" sz="24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gray">
          <a:xfrm>
            <a:off x="1692275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ChangeArrowheads="1"/>
          </p:cNvSpPr>
          <p:nvPr/>
        </p:nvSpPr>
        <p:spPr bwMode="auto">
          <a:xfrm>
            <a:off x="0" y="3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8674" name="AutoShape 21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5" name="AutoShape 22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6" name="AutoShape 23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7" name="AutoShape 24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8" name="AutoShape 25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79" name="AutoShape 26" descr="_m}]Q{2JXJ(546N06}Q~C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0" name="AutoShape 27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681" name="AutoShape 28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565" name="灯片编号占位符 36"/>
          <p:cNvSpPr txBox="1">
            <a:spLocks noGrp="1"/>
          </p:cNvSpPr>
          <p:nvPr/>
        </p:nvSpPr>
        <p:spPr bwMode="gray">
          <a:xfrm>
            <a:off x="4191000" y="6534150"/>
            <a:ext cx="838200" cy="2619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11027B6B-585D-410B-831D-9E29769C5A35}" type="slidenum">
              <a:rPr lang="zh-CN" altLang="en-US" sz="1000" b="0">
                <a:ea typeface="宋体" charset="-122"/>
                <a:cs typeface="+mn-cs"/>
              </a:rPr>
              <a:pPr algn="ctr">
                <a:defRPr/>
              </a:pPr>
              <a:t>13</a:t>
            </a:fld>
            <a:endParaRPr lang="en-US" altLang="zh-CN" sz="1000" b="0">
              <a:ea typeface="宋体" charset="-122"/>
              <a:cs typeface="+mn-cs"/>
            </a:endParaRPr>
          </a:p>
        </p:txBody>
      </p:sp>
      <p:sp>
        <p:nvSpPr>
          <p:cNvPr id="28683" name="AutoShape 4"/>
          <p:cNvSpPr>
            <a:spLocks noChangeArrowheads="1"/>
          </p:cNvSpPr>
          <p:nvPr/>
        </p:nvSpPr>
        <p:spPr bwMode="auto">
          <a:xfrm>
            <a:off x="684213" y="5756275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84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项目启动</a:t>
            </a:r>
          </a:p>
        </p:txBody>
      </p:sp>
      <p:sp>
        <p:nvSpPr>
          <p:cNvPr id="28685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86" name="AutoShape 10"/>
          <p:cNvSpPr>
            <a:spLocks noChangeArrowheads="1"/>
          </p:cNvSpPr>
          <p:nvPr/>
        </p:nvSpPr>
        <p:spPr bwMode="auto">
          <a:xfrm>
            <a:off x="682625" y="276225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87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88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28689" name="AutoShape 13"/>
          <p:cNvSpPr>
            <a:spLocks noChangeArrowheads="1"/>
          </p:cNvSpPr>
          <p:nvPr/>
        </p:nvSpPr>
        <p:spPr bwMode="auto">
          <a:xfrm>
            <a:off x="682625" y="37703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90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28691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92" name="AutoShape 16"/>
          <p:cNvSpPr>
            <a:spLocks noChangeArrowheads="1"/>
          </p:cNvSpPr>
          <p:nvPr/>
        </p:nvSpPr>
        <p:spPr bwMode="auto">
          <a:xfrm>
            <a:off x="684213" y="4776788"/>
            <a:ext cx="2746375" cy="3984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93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94" name="Rectangle 18"/>
          <p:cNvSpPr>
            <a:spLocks noChangeArrowheads="1"/>
          </p:cNvSpPr>
          <p:nvPr/>
        </p:nvSpPr>
        <p:spPr bwMode="auto">
          <a:xfrm>
            <a:off x="701675" y="4745038"/>
            <a:ext cx="2951163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28695" name="AutoShape 19"/>
          <p:cNvSpPr>
            <a:spLocks noChangeArrowheads="1"/>
          </p:cNvSpPr>
          <p:nvPr/>
        </p:nvSpPr>
        <p:spPr bwMode="auto">
          <a:xfrm>
            <a:off x="682625" y="1639888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8696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sp>
        <p:nvSpPr>
          <p:cNvPr id="28697" name="Text Box 5"/>
          <p:cNvSpPr txBox="1">
            <a:spLocks noChangeArrowheads="1"/>
          </p:cNvSpPr>
          <p:nvPr/>
        </p:nvSpPr>
        <p:spPr bwMode="auto">
          <a:xfrm>
            <a:off x="3779838" y="1358900"/>
            <a:ext cx="4968875" cy="50847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zh-CN" altLang="en-US" sz="28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评估标准</a:t>
            </a:r>
            <a:endParaRPr lang="zh-CN" altLang="en-US" sz="2800">
              <a:solidFill>
                <a:srgbClr val="FF0000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在发现问题和解决问题过程中的创新点</a:t>
            </a:r>
            <a:endParaRPr lang="en-US" altLang="zh-CN" sz="24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解决问题过程中展现出的想象力、独创性、可行性</a:t>
            </a: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工作进程记录中良好的表达与创新的想法</a:t>
            </a: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工作分配表和合作评估报告中展现出的团队合作精神</a:t>
            </a: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方案介绍时良好的口头表达能力</a:t>
            </a:r>
          </a:p>
          <a:p>
            <a:pPr marL="341313" indent="-341313"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展板和</a:t>
            </a:r>
            <a:r>
              <a:rPr lang="en-US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PPT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中高质量的内容</a:t>
            </a: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gray">
          <a:xfrm>
            <a:off x="1692275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ChangeArrowheads="1"/>
          </p:cNvSpPr>
          <p:nvPr/>
        </p:nvSpPr>
        <p:spPr bwMode="auto">
          <a:xfrm>
            <a:off x="0" y="3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9698" name="AutoShape 21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699" name="AutoShape 22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00" name="AutoShape 23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01" name="AutoShape 24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02" name="AutoShape 25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03" name="AutoShape 26" descr="_m}]Q{2JXJ(546N06}Q~C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04" name="AutoShape 27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705" name="AutoShape 28" descr="_m}]Q{2JXJ(546N06}Q~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093817" y="1471542"/>
            <a:ext cx="3214487" cy="241197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五边形 34"/>
          <p:cNvSpPr/>
          <p:nvPr/>
        </p:nvSpPr>
        <p:spPr bwMode="auto">
          <a:xfrm flipH="1">
            <a:off x="7380288" y="1773238"/>
            <a:ext cx="1008062" cy="360362"/>
          </a:xfrm>
          <a:prstGeom prst="homePlate">
            <a:avLst/>
          </a:prstGeom>
          <a:solidFill>
            <a:schemeClr val="tx1">
              <a:lumMod val="95000"/>
              <a:lumOff val="5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chemeClr val="bg1"/>
                </a:solidFill>
                <a:latin typeface="Arial" pitchFamily="34" charset="0"/>
                <a:cs typeface="+mn-cs"/>
              </a:rPr>
              <a:t>2012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36" name="五边形 35"/>
          <p:cNvSpPr/>
          <p:nvPr/>
        </p:nvSpPr>
        <p:spPr bwMode="auto">
          <a:xfrm>
            <a:off x="3779838" y="5967413"/>
            <a:ext cx="1008062" cy="358775"/>
          </a:xfrm>
          <a:prstGeom prst="homePlate">
            <a:avLst/>
          </a:prstGeom>
          <a:solidFill>
            <a:schemeClr val="tx1">
              <a:lumMod val="95000"/>
              <a:lumOff val="5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chemeClr val="bg1"/>
                </a:solidFill>
                <a:latin typeface="Arial" pitchFamily="34" charset="0"/>
                <a:cs typeface="+mn-cs"/>
              </a:rPr>
              <a:t>2013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23565" name="灯片编号占位符 36"/>
          <p:cNvSpPr txBox="1">
            <a:spLocks noGrp="1"/>
          </p:cNvSpPr>
          <p:nvPr/>
        </p:nvSpPr>
        <p:spPr bwMode="gray">
          <a:xfrm>
            <a:off x="4191000" y="6534150"/>
            <a:ext cx="838200" cy="2619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898F5264-BF11-489D-94DD-5B6F2C194EF0}" type="slidenum">
              <a:rPr lang="zh-CN" altLang="en-US" sz="1000" b="0">
                <a:ea typeface="宋体" charset="-122"/>
                <a:cs typeface="+mn-cs"/>
              </a:rPr>
              <a:pPr algn="ctr">
                <a:defRPr/>
              </a:pPr>
              <a:t>14</a:t>
            </a:fld>
            <a:endParaRPr lang="en-US" altLang="zh-CN" sz="1000" b="0">
              <a:ea typeface="宋体" charset="-122"/>
              <a:cs typeface="+mn-cs"/>
            </a:endParaRPr>
          </a:p>
        </p:txBody>
      </p:sp>
      <p:sp>
        <p:nvSpPr>
          <p:cNvPr id="29710" name="AutoShape 4"/>
          <p:cNvSpPr>
            <a:spLocks noChangeArrowheads="1"/>
          </p:cNvSpPr>
          <p:nvPr/>
        </p:nvSpPr>
        <p:spPr bwMode="auto">
          <a:xfrm>
            <a:off x="684213" y="5756275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11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项目启动</a:t>
            </a:r>
          </a:p>
        </p:txBody>
      </p:sp>
      <p:sp>
        <p:nvSpPr>
          <p:cNvPr id="29712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13" name="AutoShape 10"/>
          <p:cNvSpPr>
            <a:spLocks noChangeArrowheads="1"/>
          </p:cNvSpPr>
          <p:nvPr/>
        </p:nvSpPr>
        <p:spPr bwMode="auto">
          <a:xfrm>
            <a:off x="682625" y="276225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14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15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29716" name="AutoShape 13"/>
          <p:cNvSpPr>
            <a:spLocks noChangeArrowheads="1"/>
          </p:cNvSpPr>
          <p:nvPr/>
        </p:nvSpPr>
        <p:spPr bwMode="auto">
          <a:xfrm>
            <a:off x="682625" y="37703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17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29718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19" name="AutoShape 16"/>
          <p:cNvSpPr>
            <a:spLocks noChangeArrowheads="1"/>
          </p:cNvSpPr>
          <p:nvPr/>
        </p:nvSpPr>
        <p:spPr bwMode="auto">
          <a:xfrm>
            <a:off x="684213" y="4776788"/>
            <a:ext cx="2746375" cy="3984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20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21" name="Rectangle 18"/>
          <p:cNvSpPr>
            <a:spLocks noChangeArrowheads="1"/>
          </p:cNvSpPr>
          <p:nvPr/>
        </p:nvSpPr>
        <p:spPr bwMode="auto">
          <a:xfrm>
            <a:off x="701675" y="4745038"/>
            <a:ext cx="2951163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29722" name="AutoShape 19"/>
          <p:cNvSpPr>
            <a:spLocks noChangeArrowheads="1"/>
          </p:cNvSpPr>
          <p:nvPr/>
        </p:nvSpPr>
        <p:spPr bwMode="auto">
          <a:xfrm>
            <a:off x="682625" y="1639888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9723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pic>
        <p:nvPicPr>
          <p:cNvPr id="6147" name="Picture 3" descr="E:\科研\from丁\许振东\创造性设计\创造性恢复\DSC_06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25407" t="30312"/>
          <a:stretch/>
        </p:blipFill>
        <p:spPr bwMode="auto">
          <a:xfrm>
            <a:off x="4778800" y="4165054"/>
            <a:ext cx="4257746" cy="263420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/>
          </a:extLst>
        </p:spPr>
      </p:pic>
      <p:sp>
        <p:nvSpPr>
          <p:cNvPr id="27" name="Rectangle 2"/>
          <p:cNvSpPr>
            <a:spLocks noChangeArrowheads="1"/>
          </p:cNvSpPr>
          <p:nvPr/>
        </p:nvSpPr>
        <p:spPr bwMode="gray">
          <a:xfrm>
            <a:off x="1692275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 bwMode="auto">
          <a:xfrm>
            <a:off x="1259632" y="1782243"/>
            <a:ext cx="2880320" cy="97923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latin typeface="华文中宋" pitchFamily="2" charset="-122"/>
                <a:ea typeface="华文中宋" pitchFamily="2" charset="-122"/>
              </a:rPr>
              <a:t>在钱塘江上设计一座不可思议的桥梁</a:t>
            </a:r>
            <a:endParaRPr lang="en-US" altLang="zh-CN" sz="24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4932040" y="1782242"/>
            <a:ext cx="2771899" cy="979240"/>
          </a:xfrm>
          <a:prstGeom prst="roundRect">
            <a:avLst/>
          </a:prstGeom>
          <a:solidFill>
            <a:srgbClr val="CC66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latin typeface="华文中宋" pitchFamily="2" charset="-122"/>
                <a:ea typeface="华文中宋" pitchFamily="2" charset="-122"/>
              </a:rPr>
              <a:t>为某集团设计驻杭办五星级酒店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124075" y="1322388"/>
            <a:ext cx="2016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2009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年</a:t>
            </a:r>
            <a:endParaRPr lang="en-US" altLang="zh-CN" sz="2400">
              <a:solidFill>
                <a:schemeClr val="tx2"/>
              </a:solidFill>
              <a:latin typeface="Times New Roman" pitchFamily="18" charset="0"/>
              <a:ea typeface="华文中宋" pitchFamily="2" charset="-122"/>
              <a:cs typeface="Times New Roman" pitchFamily="18" charset="0"/>
            </a:endParaRPr>
          </a:p>
        </p:txBody>
      </p:sp>
      <p:sp>
        <p:nvSpPr>
          <p:cNvPr id="35844" name="灯片编号占位符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1FECDC-83D6-4DFB-AF93-133020A69DFF}" type="slidenum">
              <a:rPr lang="zh-CN" altLang="en-US" smtClean="0">
                <a:ea typeface="宋体" charset="-122"/>
              </a:rPr>
              <a:pPr>
                <a:defRPr/>
              </a:pPr>
              <a:t>15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692275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设计案例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9" name="圆角矩形 8"/>
          <p:cNvSpPr/>
          <p:nvPr/>
        </p:nvSpPr>
        <p:spPr bwMode="auto">
          <a:xfrm>
            <a:off x="5976181" y="3717032"/>
            <a:ext cx="2988332" cy="93610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itchFamily="2" charset="-122"/>
                <a:ea typeface="华文中宋" pitchFamily="2" charset="-122"/>
              </a:rPr>
              <a:t>舟山市主题功能性岛屿建设方案</a:t>
            </a:r>
            <a:endParaRPr lang="zh-CN" altLang="en-US" sz="24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3" name="圆角矩形 12"/>
          <p:cNvSpPr/>
          <p:nvPr/>
        </p:nvSpPr>
        <p:spPr bwMode="auto">
          <a:xfrm>
            <a:off x="3118470" y="5392886"/>
            <a:ext cx="2736304" cy="936104"/>
          </a:xfrm>
          <a:prstGeom prst="roundRect">
            <a:avLst/>
          </a:prstGeom>
          <a:solidFill>
            <a:srgbClr val="7030A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itchFamily="2" charset="-122"/>
                <a:ea typeface="华文中宋" pitchFamily="2" charset="-122"/>
              </a:rPr>
              <a:t>紫金港西区规划及地标性建筑设计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543550" y="1322388"/>
            <a:ext cx="20161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2010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年</a:t>
            </a:r>
            <a:endParaRPr lang="en-US" altLang="zh-CN" sz="2400">
              <a:solidFill>
                <a:schemeClr val="tx2"/>
              </a:solidFill>
              <a:latin typeface="Times New Roman" pitchFamily="18" charset="0"/>
              <a:ea typeface="华文中宋" pitchFamily="2" charset="-122"/>
              <a:cs typeface="Times New Roman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6821488" y="3255963"/>
            <a:ext cx="1476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2012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年</a:t>
            </a:r>
            <a:endParaRPr lang="en-US" altLang="zh-CN" sz="2400">
              <a:solidFill>
                <a:schemeClr val="tx2"/>
              </a:solidFill>
              <a:latin typeface="Times New Roman" pitchFamily="18" charset="0"/>
              <a:ea typeface="华文中宋" pitchFamily="2" charset="-122"/>
              <a:cs typeface="Times New Roman" pitchFamily="18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892550" y="4941888"/>
            <a:ext cx="1476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2013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年</a:t>
            </a:r>
            <a:endParaRPr lang="en-US" altLang="zh-CN" sz="2400">
              <a:solidFill>
                <a:schemeClr val="tx2"/>
              </a:solidFill>
              <a:latin typeface="Times New Roman" pitchFamily="18" charset="0"/>
              <a:ea typeface="华文中宋" pitchFamily="2" charset="-122"/>
              <a:cs typeface="Times New Roman" pitchFamily="18" charset="0"/>
            </a:endParaRPr>
          </a:p>
        </p:txBody>
      </p:sp>
      <p:sp>
        <p:nvSpPr>
          <p:cNvPr id="17" name="圆角矩形 16"/>
          <p:cNvSpPr/>
          <p:nvPr/>
        </p:nvSpPr>
        <p:spPr bwMode="auto">
          <a:xfrm>
            <a:off x="269801" y="3717032"/>
            <a:ext cx="2736304" cy="936104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latin typeface="华文中宋" pitchFamily="2" charset="-122"/>
                <a:ea typeface="华文中宋" pitchFamily="2" charset="-122"/>
              </a:rPr>
              <a:t>“杭州亚运会”选址及主场馆设计</a:t>
            </a:r>
          </a:p>
          <a:p>
            <a:pPr fontAlgn="t">
              <a:defRPr/>
            </a:pPr>
            <a:endParaRPr lang="zh-CN" altLang="en-US" sz="24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itchFamily="2" charset="-122"/>
              <a:ea typeface="华文中宋" pitchFamily="2" charset="-122"/>
            </a:endParaRPr>
          </a:p>
          <a:p>
            <a:pPr fontAlgn="t">
              <a:defRPr/>
            </a:pPr>
            <a:endParaRPr lang="zh-CN" altLang="en-US" sz="24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990600" y="3255963"/>
            <a:ext cx="14763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2011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年</a:t>
            </a:r>
            <a:endParaRPr lang="en-US" altLang="zh-CN" sz="2400">
              <a:solidFill>
                <a:schemeClr val="tx2"/>
              </a:solidFill>
              <a:latin typeface="Times New Roman" pitchFamily="18" charset="0"/>
              <a:ea typeface="华文中宋" pitchFamily="2" charset="-122"/>
              <a:cs typeface="Times New Roman" pitchFamily="18" charset="0"/>
            </a:endParaRPr>
          </a:p>
        </p:txBody>
      </p:sp>
      <p:sp>
        <p:nvSpPr>
          <p:cNvPr id="3" name="正五边形 2"/>
          <p:cNvSpPr/>
          <p:nvPr/>
        </p:nvSpPr>
        <p:spPr bwMode="auto">
          <a:xfrm>
            <a:off x="3574470" y="2996952"/>
            <a:ext cx="1969179" cy="1800200"/>
          </a:xfrm>
          <a:prstGeom prst="pentagon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662363" y="3506788"/>
            <a:ext cx="18002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往年设计案例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学生作品</a:t>
            </a:r>
            <a:r>
              <a:rPr lang="en-US" altLang="zh-CN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——2009</a:t>
            </a:r>
            <a:r>
              <a:rPr lang="zh-CN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年</a:t>
            </a:r>
            <a:endParaRPr lang="zh-CN" altLang="en-US" sz="36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1476375" y="1773238"/>
            <a:ext cx="6962775" cy="2879725"/>
            <a:chOff x="1476375" y="1772816"/>
            <a:chExt cx="6962628" cy="2880000"/>
          </a:xfrm>
        </p:grpSpPr>
        <p:pic>
          <p:nvPicPr>
            <p:cNvPr id="4" name="图片 5" descr="展翅钱塘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07904" y="1772816"/>
              <a:ext cx="4731099" cy="288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9" name="五边形 8"/>
            <p:cNvSpPr/>
            <p:nvPr/>
          </p:nvSpPr>
          <p:spPr bwMode="auto">
            <a:xfrm>
              <a:off x="1476375" y="2636498"/>
              <a:ext cx="1943059" cy="431841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钱塘展翅</a:t>
              </a:r>
            </a:p>
          </p:txBody>
        </p:sp>
      </p:grpSp>
      <p:sp>
        <p:nvSpPr>
          <p:cNvPr id="36867" name="灯片编号占位符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016CDFE-554F-4F00-A7BD-1EAC8769E000}" type="slidenum">
              <a:rPr lang="zh-CN" altLang="en-US" smtClean="0">
                <a:ea typeface="宋体" charset="-122"/>
              </a:rPr>
              <a:pPr>
                <a:defRPr/>
              </a:pPr>
              <a:t>16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11" name="圆角矩形 10"/>
          <p:cNvSpPr/>
          <p:nvPr/>
        </p:nvSpPr>
        <p:spPr bwMode="auto">
          <a:xfrm>
            <a:off x="323528" y="1484784"/>
            <a:ext cx="2880320" cy="97923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latin typeface="华文中宋" pitchFamily="2" charset="-122"/>
                <a:ea typeface="华文中宋" pitchFamily="2" charset="-122"/>
              </a:rPr>
              <a:t>钱塘江上一座不可思议的桥梁</a:t>
            </a:r>
            <a:endParaRPr lang="en-US" altLang="zh-CN" sz="24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latin typeface="华文中宋" pitchFamily="2" charset="-122"/>
              <a:ea typeface="华文中宋" pitchFamily="2" charset="-122"/>
            </a:endParaRPr>
          </a:p>
        </p:txBody>
      </p: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611188" y="3429000"/>
            <a:ext cx="7056437" cy="2879725"/>
            <a:chOff x="611560" y="3429000"/>
            <a:chExt cx="7056065" cy="2880000"/>
          </a:xfrm>
        </p:grpSpPr>
        <p:pic>
          <p:nvPicPr>
            <p:cNvPr id="6" name="图片 5" descr="望江大桥1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11560" y="3429000"/>
              <a:ext cx="4715350" cy="288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8" name="五边形 7"/>
            <p:cNvSpPr/>
            <p:nvPr/>
          </p:nvSpPr>
          <p:spPr bwMode="auto">
            <a:xfrm flipH="1">
              <a:off x="5651606" y="5589794"/>
              <a:ext cx="2016019" cy="431841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望江大桥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学生作品</a:t>
            </a:r>
            <a:r>
              <a:rPr lang="en-US" altLang="zh-CN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——2010</a:t>
            </a:r>
            <a:r>
              <a:rPr lang="zh-CN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年</a:t>
            </a:r>
            <a:endParaRPr lang="zh-CN" altLang="en-US" sz="36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755650" y="1773238"/>
            <a:ext cx="7345363" cy="3240087"/>
            <a:chOff x="755576" y="1773176"/>
            <a:chExt cx="7344791" cy="3240000"/>
          </a:xfrm>
        </p:grpSpPr>
        <p:pic>
          <p:nvPicPr>
            <p:cNvPr id="4" name="图片 3" descr="IMG_3390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5576" y="1773176"/>
              <a:ext cx="4320000" cy="3240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五边形 4"/>
            <p:cNvSpPr/>
            <p:nvPr/>
          </p:nvSpPr>
          <p:spPr bwMode="auto">
            <a:xfrm flipH="1">
              <a:off x="5292298" y="2412921"/>
              <a:ext cx="2808069" cy="433376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江风潮城大酒店</a:t>
              </a:r>
            </a:p>
          </p:txBody>
        </p:sp>
      </p:grp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971550" y="3070225"/>
            <a:ext cx="7488238" cy="3238500"/>
            <a:chOff x="971550" y="3070566"/>
            <a:chExt cx="7488882" cy="3237507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143755" y="3070566"/>
              <a:ext cx="4316677" cy="32375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五边形 6"/>
            <p:cNvSpPr/>
            <p:nvPr/>
          </p:nvSpPr>
          <p:spPr bwMode="auto">
            <a:xfrm>
              <a:off x="971550" y="5731988"/>
              <a:ext cx="2879973" cy="433254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六月之春大酒店</a:t>
              </a:r>
            </a:p>
          </p:txBody>
        </p:sp>
      </p:grpSp>
      <p:sp>
        <p:nvSpPr>
          <p:cNvPr id="37892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51FC205-6EE0-4501-9B95-D3779263D615}" type="slidenum">
              <a:rPr lang="zh-CN" altLang="en-US" smtClean="0">
                <a:ea typeface="宋体" charset="-122"/>
              </a:rPr>
              <a:pPr>
                <a:defRPr/>
              </a:pPr>
              <a:t>17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5688533" y="1478273"/>
            <a:ext cx="2771899" cy="589805"/>
          </a:xfrm>
          <a:prstGeom prst="roundRect">
            <a:avLst/>
          </a:prstGeom>
          <a:solidFill>
            <a:srgbClr val="CC66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latin typeface="华文中宋" pitchFamily="2" charset="-122"/>
                <a:ea typeface="华文中宋" pitchFamily="2" charset="-122"/>
              </a:rPr>
              <a:t>某集团五星级酒店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学生作品</a:t>
            </a:r>
            <a:r>
              <a:rPr lang="en-US" altLang="zh-CN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——2011</a:t>
            </a:r>
            <a:r>
              <a:rPr lang="zh-CN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年</a:t>
            </a:r>
            <a:endParaRPr lang="zh-CN" altLang="en-US" sz="36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468313" y="1481138"/>
            <a:ext cx="7932737" cy="2797175"/>
            <a:chOff x="467544" y="1480757"/>
            <a:chExt cx="7933729" cy="279749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67544" y="1480757"/>
              <a:ext cx="4971039" cy="27974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五边形 4"/>
            <p:cNvSpPr/>
            <p:nvPr/>
          </p:nvSpPr>
          <p:spPr bwMode="auto">
            <a:xfrm flipH="1">
              <a:off x="5592635" y="2446067"/>
              <a:ext cx="2808638" cy="433437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杭韵主场馆</a:t>
              </a:r>
            </a:p>
          </p:txBody>
        </p:sp>
      </p:grp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971550" y="3213100"/>
            <a:ext cx="7524750" cy="3236913"/>
            <a:chOff x="971550" y="3212976"/>
            <a:chExt cx="7524195" cy="3237507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179068" y="3212976"/>
              <a:ext cx="4316677" cy="32375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五边形 6"/>
            <p:cNvSpPr/>
            <p:nvPr/>
          </p:nvSpPr>
          <p:spPr bwMode="auto">
            <a:xfrm>
              <a:off x="971550" y="5732801"/>
              <a:ext cx="2879513" cy="433467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杭州亚体中心</a:t>
              </a:r>
            </a:p>
          </p:txBody>
        </p:sp>
      </p:grpSp>
      <p:sp>
        <p:nvSpPr>
          <p:cNvPr id="38916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679E0C4-60C1-4B1E-AD94-E5AD13A36482}" type="slidenum">
              <a:rPr lang="zh-CN" altLang="en-US" smtClean="0">
                <a:ea typeface="宋体" charset="-122"/>
              </a:rPr>
              <a:pPr>
                <a:defRPr/>
              </a:pPr>
              <a:t>18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5777697" y="1480757"/>
            <a:ext cx="2736304" cy="504056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latin typeface="华文中宋" pitchFamily="2" charset="-122"/>
                <a:ea typeface="华文中宋" pitchFamily="2" charset="-122"/>
              </a:rPr>
              <a:t>杭州亚运主场馆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学生作品</a:t>
            </a:r>
            <a:r>
              <a:rPr lang="en-US" altLang="zh-CN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——2012</a:t>
            </a:r>
            <a:r>
              <a:rPr lang="zh-CN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年</a:t>
            </a:r>
            <a:endParaRPr lang="zh-CN" altLang="en-US" sz="36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684213" y="1319213"/>
            <a:ext cx="7343775" cy="3211512"/>
            <a:chOff x="683568" y="1319560"/>
            <a:chExt cx="7344791" cy="321037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683568" y="1319560"/>
              <a:ext cx="4278534" cy="321037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五边形 4"/>
            <p:cNvSpPr/>
            <p:nvPr/>
          </p:nvSpPr>
          <p:spPr bwMode="auto">
            <a:xfrm flipH="1">
              <a:off x="5219682" y="2349483"/>
              <a:ext cx="2808677" cy="433235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东凰岛</a:t>
              </a:r>
            </a:p>
          </p:txBody>
        </p:sp>
      </p:grp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971550" y="3213100"/>
            <a:ext cx="7523163" cy="3236913"/>
            <a:chOff x="971550" y="3212976"/>
            <a:chExt cx="7523202" cy="3237507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tretch>
              <a:fillRect/>
            </a:stretch>
          </p:blipFill>
          <p:spPr>
            <a:xfrm>
              <a:off x="4180060" y="3212976"/>
              <a:ext cx="4314692" cy="323750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7" name="五边形 6"/>
            <p:cNvSpPr/>
            <p:nvPr/>
          </p:nvSpPr>
          <p:spPr bwMode="auto">
            <a:xfrm>
              <a:off x="971550" y="5732801"/>
              <a:ext cx="2879740" cy="433467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爱在白沙</a:t>
              </a:r>
            </a:p>
          </p:txBody>
        </p:sp>
      </p:grpSp>
      <p:sp>
        <p:nvSpPr>
          <p:cNvPr id="39940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12CDB7E-136A-4402-9522-846B1B27C225}" type="slidenum">
              <a:rPr lang="zh-CN" altLang="en-US" smtClean="0">
                <a:ea typeface="宋体" charset="-122"/>
              </a:rPr>
              <a:pPr>
                <a:defRPr/>
              </a:pPr>
              <a:t>19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5580112" y="1419182"/>
            <a:ext cx="2736304" cy="468052"/>
          </a:xfrm>
          <a:prstGeom prst="roundRect">
            <a:avLst/>
          </a:prstGeom>
          <a:solidFill>
            <a:srgbClr val="FFC00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itchFamily="2" charset="-122"/>
                <a:ea typeface="华文中宋" pitchFamily="2" charset="-122"/>
              </a:rPr>
              <a:t>舟山主题岛建设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13" name="Rectangle 13"/>
          <p:cNvSpPr>
            <a:spLocks noGrp="1" noChangeArrowheads="1"/>
          </p:cNvSpPr>
          <p:nvPr>
            <p:ph type="title"/>
          </p:nvPr>
        </p:nvSpPr>
        <p:spPr>
          <a:xfrm>
            <a:off x="1647825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课程背景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17410" name="Text Box 15"/>
          <p:cNvSpPr txBox="1">
            <a:spLocks noChangeArrowheads="1"/>
          </p:cNvSpPr>
          <p:nvPr/>
        </p:nvSpPr>
        <p:spPr bwMode="auto">
          <a:xfrm>
            <a:off x="1600200" y="2152650"/>
            <a:ext cx="635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7411" name="Text Box 16"/>
          <p:cNvSpPr txBox="1">
            <a:spLocks noChangeArrowheads="1"/>
          </p:cNvSpPr>
          <p:nvPr/>
        </p:nvSpPr>
        <p:spPr bwMode="auto">
          <a:xfrm>
            <a:off x="684213" y="1412875"/>
            <a:ext cx="8064500" cy="438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课程创始人赵羽习教授在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伦敦帝国理工学院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进行学术访问期间，接触到了帝国理工的的本科生教学，其开放、合作式的教学与考核方式会大大提高学生综合能力</a:t>
            </a:r>
            <a:endParaRPr lang="en-US" altLang="zh-CN" sz="2400">
              <a:solidFill>
                <a:schemeClr val="tx2"/>
              </a:solidFill>
              <a:latin typeface="Times New Roman" pitchFamily="18" charset="0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2009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年，土木工程学系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2006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级土木工程创新实验班试行</a:t>
            </a:r>
            <a:endParaRPr lang="en-US" altLang="zh-CN" sz="2400">
              <a:solidFill>
                <a:schemeClr val="tx2"/>
              </a:solidFill>
              <a:latin typeface="Times New Roman" pitchFamily="18" charset="0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2011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年，成为一门正式的本科生短学期课程，面向土木工程大二级本科生开放选课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2014</a:t>
            </a: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年，选课人数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楷体_GB2312"/>
              </a:rPr>
              <a:t>123</a:t>
            </a:r>
            <a:endParaRPr lang="zh-CN" altLang="en-US" sz="2400">
              <a:solidFill>
                <a:schemeClr val="tx2"/>
              </a:solidFill>
              <a:latin typeface="Times New Roman" pitchFamily="18" charset="0"/>
              <a:ea typeface="华文中宋" pitchFamily="2" charset="-122"/>
              <a:cs typeface="楷体_GB231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学生作品</a:t>
            </a:r>
            <a:r>
              <a:rPr lang="en-US" altLang="zh-CN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——2013</a:t>
            </a:r>
            <a:r>
              <a:rPr lang="zh-CN" altLang="en-US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年</a:t>
            </a:r>
            <a:endParaRPr lang="zh-CN" altLang="en-US" sz="3600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40962" name="灯片编号占位符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A6F316C-1DCA-4BD6-8EC6-E05E738AEF4C}" type="slidenum">
              <a:rPr lang="zh-CN" altLang="en-US" smtClean="0">
                <a:ea typeface="宋体" charset="-122"/>
              </a:rPr>
              <a:pPr>
                <a:defRPr/>
              </a:pPr>
              <a:t>20</a:t>
            </a:fld>
            <a:endParaRPr lang="en-US" altLang="zh-CN" smtClean="0">
              <a:ea typeface="宋体" charset="-122"/>
            </a:endParaRP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682625" y="1557338"/>
            <a:ext cx="7685088" cy="2581275"/>
            <a:chOff x="682399" y="1556792"/>
            <a:chExt cx="7685339" cy="2582019"/>
          </a:xfrm>
        </p:grpSpPr>
        <p:sp>
          <p:nvSpPr>
            <p:cNvPr id="5" name="五边形 4"/>
            <p:cNvSpPr/>
            <p:nvPr/>
          </p:nvSpPr>
          <p:spPr bwMode="auto">
            <a:xfrm flipH="1">
              <a:off x="5559358" y="2619135"/>
              <a:ext cx="2808380" cy="431924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求是倒映</a:t>
              </a:r>
            </a:p>
          </p:txBody>
        </p:sp>
        <p:pic>
          <p:nvPicPr>
            <p:cNvPr id="8194" name="Picture 2" descr="E:\科研\from丁\许振东\创造性设计\创造性恢复\DSC_0526 (2)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/>
              </a:extLst>
            </a:blip>
            <a:srcRect t="16157"/>
            <a:stretch/>
          </p:blipFill>
          <p:spPr bwMode="auto">
            <a:xfrm>
              <a:off x="682399" y="1556792"/>
              <a:ext cx="4650327" cy="258201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convex"/>
            </a:sp3d>
            <a:extLst>
              <a:ext uri="{909E8E84-426E-40DD-AFC4-6F175D3DCCD1}"/>
            </a:extLst>
          </p:spPr>
        </p:pic>
      </p:grpSp>
      <p:grpSp>
        <p:nvGrpSpPr>
          <p:cNvPr id="3" name="组合 2"/>
          <p:cNvGrpSpPr>
            <a:grpSpLocks/>
          </p:cNvGrpSpPr>
          <p:nvPr/>
        </p:nvGrpSpPr>
        <p:grpSpPr bwMode="auto">
          <a:xfrm>
            <a:off x="971550" y="3668713"/>
            <a:ext cx="7507288" cy="2846387"/>
            <a:chOff x="971550" y="3669382"/>
            <a:chExt cx="7507611" cy="2845643"/>
          </a:xfrm>
        </p:grpSpPr>
        <p:sp>
          <p:nvSpPr>
            <p:cNvPr id="7" name="五边形 6"/>
            <p:cNvSpPr/>
            <p:nvPr/>
          </p:nvSpPr>
          <p:spPr bwMode="auto">
            <a:xfrm>
              <a:off x="971550" y="5732593"/>
              <a:ext cx="2879849" cy="433274"/>
            </a:xfrm>
            <a:prstGeom prst="homePlate">
              <a:avLst/>
            </a:prstGeom>
            <a:solidFill>
              <a:schemeClr val="tx1">
                <a:lumMod val="95000"/>
                <a:lumOff val="5000"/>
              </a:schemeClr>
            </a:solidFill>
            <a:ln w="381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r>
                <a:rPr lang="zh-CN" altLang="en-US" sz="2400" dirty="0">
                  <a:solidFill>
                    <a:schemeClr val="bg1"/>
                  </a:solidFill>
                  <a:latin typeface="Arial" pitchFamily="34" charset="0"/>
                  <a:cs typeface="+mn-cs"/>
                </a:rPr>
                <a:t>求是書院</a:t>
              </a:r>
            </a:p>
          </p:txBody>
        </p:sp>
        <p:pic>
          <p:nvPicPr>
            <p:cNvPr id="8195" name="Picture 3" descr="E:\科研\from丁\许振东\创造性设计\创造性恢复\DSC_0528 (2)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/>
              </a:extLst>
            </a:blip>
            <a:srcRect l="5436" t="10655" r="5375" b="-470"/>
            <a:stretch/>
          </p:blipFill>
          <p:spPr bwMode="auto">
            <a:xfrm>
              <a:off x="4211960" y="3669382"/>
              <a:ext cx="4267201" cy="2845643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convex"/>
            </a:sp3d>
            <a:extLst>
              <a:ext uri="{909E8E84-426E-40DD-AFC4-6F175D3DCCD1}"/>
            </a:extLst>
          </p:spPr>
        </p:pic>
      </p:grpSp>
      <p:sp>
        <p:nvSpPr>
          <p:cNvPr id="8" name="圆角矩形 7"/>
          <p:cNvSpPr/>
          <p:nvPr/>
        </p:nvSpPr>
        <p:spPr bwMode="auto">
          <a:xfrm>
            <a:off x="5559451" y="1628800"/>
            <a:ext cx="3096392" cy="576064"/>
          </a:xfrm>
          <a:prstGeom prst="roundRect">
            <a:avLst/>
          </a:prstGeom>
          <a:solidFill>
            <a:srgbClr val="7030A0"/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fontAlgn="t">
              <a:defRPr/>
            </a:pPr>
            <a:r>
              <a:rPr lang="zh-CN" altLang="en-US" sz="240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itchFamily="2" charset="-122"/>
                <a:ea typeface="华文中宋" pitchFamily="2" charset="-122"/>
              </a:rPr>
              <a:t>紫金港西区地标建筑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3013075"/>
            <a:ext cx="8748712" cy="487363"/>
          </a:xfrm>
        </p:spPr>
        <p:txBody>
          <a:bodyPr/>
          <a:lstStyle/>
          <a:p>
            <a:pPr eaLnBrk="1" hangingPunct="1"/>
            <a:r>
              <a:rPr lang="en-US" altLang="zh-CN" sz="600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2014</a:t>
            </a:r>
            <a:r>
              <a:rPr lang="zh-CN" altLang="en-US" sz="600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，我们做什么？</a:t>
            </a:r>
            <a:endParaRPr lang="en-US" altLang="zh-CN" sz="600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6" descr="solar_system_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12875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2995" name="Rectangle 3"/>
          <p:cNvSpPr>
            <a:spLocks noChangeArrowheads="1"/>
          </p:cNvSpPr>
          <p:nvPr/>
        </p:nvSpPr>
        <p:spPr bwMode="gray">
          <a:xfrm>
            <a:off x="1763713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今年主题</a:t>
            </a:r>
            <a:endParaRPr lang="en-US" altLang="zh-CN" sz="36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3713" y="609600"/>
            <a:ext cx="6019800" cy="487363"/>
          </a:xfrm>
        </p:spPr>
        <p:txBody>
          <a:bodyPr/>
          <a:lstStyle/>
          <a:p>
            <a:pPr eaLnBrk="1" hangingPunct="1"/>
            <a:r>
              <a:rPr lang="zh-CN" alt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今年主题</a:t>
            </a:r>
            <a:endParaRPr lang="en-US" altLang="zh-CN" sz="360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971550" y="1773238"/>
            <a:ext cx="72009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   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飞向外太空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一直是人类的梦想。</a:t>
            </a:r>
            <a:r>
              <a:rPr lang="en-US" altLang="zh-CN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1969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年美国宇航员阿姆斯特朗登陆月球，迄今已有百余颗空间探测器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飞向太阳系各大行星</a:t>
            </a:r>
            <a:endParaRPr lang="en-US" altLang="zh-CN" sz="24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   随着科技的进步，星际旅行必将成为一种时尚。相应的，星际之间的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空间旅行服务中心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也将应运而生，以供乘客休息中转，供飞船提供停靠充能等</a:t>
            </a:r>
            <a:endParaRPr lang="en-US" altLang="zh-CN" sz="24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"/>
          <p:cNvSpPr txBox="1">
            <a:spLocks noChangeArrowheads="1"/>
          </p:cNvSpPr>
          <p:nvPr/>
        </p:nvSpPr>
        <p:spPr bwMode="auto">
          <a:xfrm>
            <a:off x="755650" y="3789363"/>
            <a:ext cx="802798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2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为了进一步开发太空旅游资源，提供太空旅客中转服务，世界航天组织拟在</a:t>
            </a:r>
            <a:r>
              <a:rPr lang="zh-CN" altLang="en-US" sz="22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太阳系中挑选一颗行星</a:t>
            </a:r>
            <a:r>
              <a:rPr lang="zh-CN" altLang="en-US" sz="22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，并在该行星上</a:t>
            </a:r>
            <a:r>
              <a:rPr lang="zh-CN" altLang="en-US" sz="22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设计建造星球度假屋</a:t>
            </a:r>
            <a:r>
              <a:rPr lang="zh-CN" altLang="en-US" sz="22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，作为人类的空间旅行站，为人类短期空间旅行提供便利</a:t>
            </a:r>
            <a:endParaRPr lang="en-US" altLang="zh-CN" sz="22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</p:txBody>
      </p:sp>
      <p:sp>
        <p:nvSpPr>
          <p:cNvPr id="211975" name="AutoShape 7"/>
          <p:cNvSpPr>
            <a:spLocks noChangeArrowheads="1"/>
          </p:cNvSpPr>
          <p:nvPr/>
        </p:nvSpPr>
        <p:spPr bwMode="gray">
          <a:xfrm>
            <a:off x="1331913" y="1773238"/>
            <a:ext cx="6553200" cy="1336675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6471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zh-CN" altLang="en-US">
              <a:cs typeface="+mn-cs"/>
            </a:endParaRPr>
          </a:p>
        </p:txBody>
      </p:sp>
      <p:sp>
        <p:nvSpPr>
          <p:cNvPr id="211976" name="AutoShape 8"/>
          <p:cNvSpPr>
            <a:spLocks noChangeArrowheads="1"/>
          </p:cNvSpPr>
          <p:nvPr/>
        </p:nvSpPr>
        <p:spPr bwMode="gray">
          <a:xfrm>
            <a:off x="1466850" y="1852613"/>
            <a:ext cx="6284913" cy="111760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folHlink">
                  <a:gamma/>
                  <a:tint val="63529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381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华文中宋" pitchFamily="2" charset="-122"/>
              </a:rPr>
              <a:t>太阳系行星度假屋</a:t>
            </a:r>
            <a:endParaRPr lang="en-US" altLang="zh-CN" sz="3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华文中宋" pitchFamily="2" charset="-122"/>
            </a:endParaRPr>
          </a:p>
        </p:txBody>
      </p:sp>
      <p:sp>
        <p:nvSpPr>
          <p:cNvPr id="212995" name="Rectangle 3"/>
          <p:cNvSpPr>
            <a:spLocks noChangeArrowheads="1"/>
          </p:cNvSpPr>
          <p:nvPr/>
        </p:nvSpPr>
        <p:spPr bwMode="gray">
          <a:xfrm>
            <a:off x="1763713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今年主题</a:t>
            </a:r>
            <a:endParaRPr lang="en-US" altLang="zh-CN" sz="36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3713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设计工作时间安排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12" name="任意多边形 11"/>
          <p:cNvSpPr/>
          <p:nvPr/>
        </p:nvSpPr>
        <p:spPr>
          <a:xfrm>
            <a:off x="250825" y="1341438"/>
            <a:ext cx="7345363" cy="1598612"/>
          </a:xfrm>
          <a:custGeom>
            <a:avLst/>
            <a:gdLst>
              <a:gd name="connsiteX0" fmla="*/ 0 w 7344816"/>
              <a:gd name="connsiteY0" fmla="*/ 159858 h 1598577"/>
              <a:gd name="connsiteX1" fmla="*/ 46821 w 7344816"/>
              <a:gd name="connsiteY1" fmla="*/ 46821 h 1598577"/>
              <a:gd name="connsiteX2" fmla="*/ 159858 w 7344816"/>
              <a:gd name="connsiteY2" fmla="*/ 0 h 1598577"/>
              <a:gd name="connsiteX3" fmla="*/ 7184958 w 7344816"/>
              <a:gd name="connsiteY3" fmla="*/ 0 h 1598577"/>
              <a:gd name="connsiteX4" fmla="*/ 7297995 w 7344816"/>
              <a:gd name="connsiteY4" fmla="*/ 46821 h 1598577"/>
              <a:gd name="connsiteX5" fmla="*/ 7344816 w 7344816"/>
              <a:gd name="connsiteY5" fmla="*/ 159858 h 1598577"/>
              <a:gd name="connsiteX6" fmla="*/ 7344816 w 7344816"/>
              <a:gd name="connsiteY6" fmla="*/ 1438719 h 1598577"/>
              <a:gd name="connsiteX7" fmla="*/ 7297995 w 7344816"/>
              <a:gd name="connsiteY7" fmla="*/ 1551756 h 1598577"/>
              <a:gd name="connsiteX8" fmla="*/ 7184958 w 7344816"/>
              <a:gd name="connsiteY8" fmla="*/ 1598577 h 1598577"/>
              <a:gd name="connsiteX9" fmla="*/ 159858 w 7344816"/>
              <a:gd name="connsiteY9" fmla="*/ 1598577 h 1598577"/>
              <a:gd name="connsiteX10" fmla="*/ 46821 w 7344816"/>
              <a:gd name="connsiteY10" fmla="*/ 1551756 h 1598577"/>
              <a:gd name="connsiteX11" fmla="*/ 0 w 7344816"/>
              <a:gd name="connsiteY11" fmla="*/ 1438719 h 1598577"/>
              <a:gd name="connsiteX12" fmla="*/ 0 w 7344816"/>
              <a:gd name="connsiteY12" fmla="*/ 159858 h 159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44816" h="1598577">
                <a:moveTo>
                  <a:pt x="0" y="159858"/>
                </a:moveTo>
                <a:cubicBezTo>
                  <a:pt x="0" y="117461"/>
                  <a:pt x="16842" y="76801"/>
                  <a:pt x="46821" y="46821"/>
                </a:cubicBezTo>
                <a:cubicBezTo>
                  <a:pt x="76800" y="16842"/>
                  <a:pt x="117461" y="0"/>
                  <a:pt x="159858" y="0"/>
                </a:cubicBezTo>
                <a:lnTo>
                  <a:pt x="7184958" y="0"/>
                </a:lnTo>
                <a:cubicBezTo>
                  <a:pt x="7227355" y="0"/>
                  <a:pt x="7268015" y="16842"/>
                  <a:pt x="7297995" y="46821"/>
                </a:cubicBezTo>
                <a:cubicBezTo>
                  <a:pt x="7327974" y="76800"/>
                  <a:pt x="7344816" y="117461"/>
                  <a:pt x="7344816" y="159858"/>
                </a:cubicBezTo>
                <a:lnTo>
                  <a:pt x="7344816" y="1438719"/>
                </a:lnTo>
                <a:cubicBezTo>
                  <a:pt x="7344816" y="1481116"/>
                  <a:pt x="7327974" y="1521777"/>
                  <a:pt x="7297995" y="1551756"/>
                </a:cubicBezTo>
                <a:cubicBezTo>
                  <a:pt x="7268016" y="1581735"/>
                  <a:pt x="7227355" y="1598577"/>
                  <a:pt x="7184958" y="1598577"/>
                </a:cubicBezTo>
                <a:lnTo>
                  <a:pt x="159858" y="1598577"/>
                </a:lnTo>
                <a:cubicBezTo>
                  <a:pt x="117461" y="1598577"/>
                  <a:pt x="76800" y="1581735"/>
                  <a:pt x="46821" y="1551756"/>
                </a:cubicBezTo>
                <a:cubicBezTo>
                  <a:pt x="16842" y="1521777"/>
                  <a:pt x="0" y="1481116"/>
                  <a:pt x="0" y="1438719"/>
                </a:cubicBezTo>
                <a:lnTo>
                  <a:pt x="0" y="159858"/>
                </a:lnTo>
                <a:close/>
              </a:path>
            </a:pathLst>
          </a:cu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294471" tIns="294471" rIns="1925820" bIns="294471" spcCol="1270" anchor="ctr"/>
          <a:lstStyle/>
          <a:p>
            <a:pPr defTabSz="288925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6500"/>
          </a:p>
        </p:txBody>
      </p:sp>
      <p:sp>
        <p:nvSpPr>
          <p:cNvPr id="23" name="同侧圆角矩形 22"/>
          <p:cNvSpPr/>
          <p:nvPr/>
        </p:nvSpPr>
        <p:spPr bwMode="auto">
          <a:xfrm>
            <a:off x="250825" y="1341438"/>
            <a:ext cx="7345363" cy="503237"/>
          </a:xfrm>
          <a:prstGeom prst="round2SameRect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4036" name="矩形 20"/>
          <p:cNvSpPr>
            <a:spLocks noChangeArrowheads="1"/>
          </p:cNvSpPr>
          <p:nvPr/>
        </p:nvSpPr>
        <p:spPr bwMode="auto">
          <a:xfrm>
            <a:off x="323850" y="1320800"/>
            <a:ext cx="7056438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第一阶段：完成行星选取</a:t>
            </a:r>
            <a:endParaRPr lang="en-US" altLang="zh-CN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综合考虑各行星位置、行星表面地形地貌、可利用的资源能源、对外太空的观光效果等因素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 13"/>
          <p:cNvSpPr/>
          <p:nvPr/>
        </p:nvSpPr>
        <p:spPr>
          <a:xfrm>
            <a:off x="250825" y="1341438"/>
            <a:ext cx="7345363" cy="1598612"/>
          </a:xfrm>
          <a:custGeom>
            <a:avLst/>
            <a:gdLst>
              <a:gd name="connsiteX0" fmla="*/ 0 w 7344816"/>
              <a:gd name="connsiteY0" fmla="*/ 159858 h 1598577"/>
              <a:gd name="connsiteX1" fmla="*/ 46821 w 7344816"/>
              <a:gd name="connsiteY1" fmla="*/ 46821 h 1598577"/>
              <a:gd name="connsiteX2" fmla="*/ 159858 w 7344816"/>
              <a:gd name="connsiteY2" fmla="*/ 0 h 1598577"/>
              <a:gd name="connsiteX3" fmla="*/ 7184958 w 7344816"/>
              <a:gd name="connsiteY3" fmla="*/ 0 h 1598577"/>
              <a:gd name="connsiteX4" fmla="*/ 7297995 w 7344816"/>
              <a:gd name="connsiteY4" fmla="*/ 46821 h 1598577"/>
              <a:gd name="connsiteX5" fmla="*/ 7344816 w 7344816"/>
              <a:gd name="connsiteY5" fmla="*/ 159858 h 1598577"/>
              <a:gd name="connsiteX6" fmla="*/ 7344816 w 7344816"/>
              <a:gd name="connsiteY6" fmla="*/ 1438719 h 1598577"/>
              <a:gd name="connsiteX7" fmla="*/ 7297995 w 7344816"/>
              <a:gd name="connsiteY7" fmla="*/ 1551756 h 1598577"/>
              <a:gd name="connsiteX8" fmla="*/ 7184958 w 7344816"/>
              <a:gd name="connsiteY8" fmla="*/ 1598577 h 1598577"/>
              <a:gd name="connsiteX9" fmla="*/ 159858 w 7344816"/>
              <a:gd name="connsiteY9" fmla="*/ 1598577 h 1598577"/>
              <a:gd name="connsiteX10" fmla="*/ 46821 w 7344816"/>
              <a:gd name="connsiteY10" fmla="*/ 1551756 h 1598577"/>
              <a:gd name="connsiteX11" fmla="*/ 0 w 7344816"/>
              <a:gd name="connsiteY11" fmla="*/ 1438719 h 1598577"/>
              <a:gd name="connsiteX12" fmla="*/ 0 w 7344816"/>
              <a:gd name="connsiteY12" fmla="*/ 159858 h 159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44816" h="1598577">
                <a:moveTo>
                  <a:pt x="0" y="159858"/>
                </a:moveTo>
                <a:cubicBezTo>
                  <a:pt x="0" y="117461"/>
                  <a:pt x="16842" y="76801"/>
                  <a:pt x="46821" y="46821"/>
                </a:cubicBezTo>
                <a:cubicBezTo>
                  <a:pt x="76800" y="16842"/>
                  <a:pt x="117461" y="0"/>
                  <a:pt x="159858" y="0"/>
                </a:cubicBezTo>
                <a:lnTo>
                  <a:pt x="7184958" y="0"/>
                </a:lnTo>
                <a:cubicBezTo>
                  <a:pt x="7227355" y="0"/>
                  <a:pt x="7268015" y="16842"/>
                  <a:pt x="7297995" y="46821"/>
                </a:cubicBezTo>
                <a:cubicBezTo>
                  <a:pt x="7327974" y="76800"/>
                  <a:pt x="7344816" y="117461"/>
                  <a:pt x="7344816" y="159858"/>
                </a:cubicBezTo>
                <a:lnTo>
                  <a:pt x="7344816" y="1438719"/>
                </a:lnTo>
                <a:cubicBezTo>
                  <a:pt x="7344816" y="1481116"/>
                  <a:pt x="7327974" y="1521777"/>
                  <a:pt x="7297995" y="1551756"/>
                </a:cubicBezTo>
                <a:cubicBezTo>
                  <a:pt x="7268016" y="1581735"/>
                  <a:pt x="7227355" y="1598577"/>
                  <a:pt x="7184958" y="1598577"/>
                </a:cubicBezTo>
                <a:lnTo>
                  <a:pt x="159858" y="1598577"/>
                </a:lnTo>
                <a:cubicBezTo>
                  <a:pt x="117461" y="1598577"/>
                  <a:pt x="76800" y="1581735"/>
                  <a:pt x="46821" y="1551756"/>
                </a:cubicBezTo>
                <a:cubicBezTo>
                  <a:pt x="16842" y="1521777"/>
                  <a:pt x="0" y="1481116"/>
                  <a:pt x="0" y="1438719"/>
                </a:cubicBezTo>
                <a:lnTo>
                  <a:pt x="0" y="159858"/>
                </a:lnTo>
                <a:close/>
              </a:path>
            </a:pathLst>
          </a:cu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294471" tIns="294471" rIns="1925820" bIns="294471" spcCol="1270" anchor="ctr"/>
          <a:lstStyle/>
          <a:p>
            <a:pPr defTabSz="288925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6500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title"/>
          </p:nvPr>
        </p:nvSpPr>
        <p:spPr>
          <a:xfrm>
            <a:off x="1763713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设计工作时间安排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900113" y="3205163"/>
            <a:ext cx="7343775" cy="1598612"/>
          </a:xfrm>
          <a:custGeom>
            <a:avLst/>
            <a:gdLst>
              <a:gd name="connsiteX0" fmla="*/ 0 w 7344816"/>
              <a:gd name="connsiteY0" fmla="*/ 159858 h 1598577"/>
              <a:gd name="connsiteX1" fmla="*/ 46821 w 7344816"/>
              <a:gd name="connsiteY1" fmla="*/ 46821 h 1598577"/>
              <a:gd name="connsiteX2" fmla="*/ 159858 w 7344816"/>
              <a:gd name="connsiteY2" fmla="*/ 0 h 1598577"/>
              <a:gd name="connsiteX3" fmla="*/ 7184958 w 7344816"/>
              <a:gd name="connsiteY3" fmla="*/ 0 h 1598577"/>
              <a:gd name="connsiteX4" fmla="*/ 7297995 w 7344816"/>
              <a:gd name="connsiteY4" fmla="*/ 46821 h 1598577"/>
              <a:gd name="connsiteX5" fmla="*/ 7344816 w 7344816"/>
              <a:gd name="connsiteY5" fmla="*/ 159858 h 1598577"/>
              <a:gd name="connsiteX6" fmla="*/ 7344816 w 7344816"/>
              <a:gd name="connsiteY6" fmla="*/ 1438719 h 1598577"/>
              <a:gd name="connsiteX7" fmla="*/ 7297995 w 7344816"/>
              <a:gd name="connsiteY7" fmla="*/ 1551756 h 1598577"/>
              <a:gd name="connsiteX8" fmla="*/ 7184958 w 7344816"/>
              <a:gd name="connsiteY8" fmla="*/ 1598577 h 1598577"/>
              <a:gd name="connsiteX9" fmla="*/ 159858 w 7344816"/>
              <a:gd name="connsiteY9" fmla="*/ 1598577 h 1598577"/>
              <a:gd name="connsiteX10" fmla="*/ 46821 w 7344816"/>
              <a:gd name="connsiteY10" fmla="*/ 1551756 h 1598577"/>
              <a:gd name="connsiteX11" fmla="*/ 0 w 7344816"/>
              <a:gd name="connsiteY11" fmla="*/ 1438719 h 1598577"/>
              <a:gd name="connsiteX12" fmla="*/ 0 w 7344816"/>
              <a:gd name="connsiteY12" fmla="*/ 159858 h 159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44816" h="1598577">
                <a:moveTo>
                  <a:pt x="0" y="159858"/>
                </a:moveTo>
                <a:cubicBezTo>
                  <a:pt x="0" y="117461"/>
                  <a:pt x="16842" y="76801"/>
                  <a:pt x="46821" y="46821"/>
                </a:cubicBezTo>
                <a:cubicBezTo>
                  <a:pt x="76800" y="16842"/>
                  <a:pt x="117461" y="0"/>
                  <a:pt x="159858" y="0"/>
                </a:cubicBezTo>
                <a:lnTo>
                  <a:pt x="7184958" y="0"/>
                </a:lnTo>
                <a:cubicBezTo>
                  <a:pt x="7227355" y="0"/>
                  <a:pt x="7268015" y="16842"/>
                  <a:pt x="7297995" y="46821"/>
                </a:cubicBezTo>
                <a:cubicBezTo>
                  <a:pt x="7327974" y="76800"/>
                  <a:pt x="7344816" y="117461"/>
                  <a:pt x="7344816" y="159858"/>
                </a:cubicBezTo>
                <a:lnTo>
                  <a:pt x="7344816" y="1438719"/>
                </a:lnTo>
                <a:cubicBezTo>
                  <a:pt x="7344816" y="1481116"/>
                  <a:pt x="7327974" y="1521777"/>
                  <a:pt x="7297995" y="1551756"/>
                </a:cubicBezTo>
                <a:cubicBezTo>
                  <a:pt x="7268016" y="1581735"/>
                  <a:pt x="7227355" y="1598577"/>
                  <a:pt x="7184958" y="1598577"/>
                </a:cubicBezTo>
                <a:lnTo>
                  <a:pt x="159858" y="1598577"/>
                </a:lnTo>
                <a:cubicBezTo>
                  <a:pt x="117461" y="1598577"/>
                  <a:pt x="76800" y="1581735"/>
                  <a:pt x="46821" y="1551756"/>
                </a:cubicBezTo>
                <a:cubicBezTo>
                  <a:pt x="16842" y="1521777"/>
                  <a:pt x="0" y="1481116"/>
                  <a:pt x="0" y="1438719"/>
                </a:cubicBezTo>
                <a:lnTo>
                  <a:pt x="0" y="159858"/>
                </a:lnTo>
                <a:close/>
              </a:path>
            </a:pathLst>
          </a:cu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471" tIns="294471" rIns="1981619" bIns="294471" spcCol="1270" anchor="ctr"/>
          <a:lstStyle/>
          <a:p>
            <a:pPr defTabSz="288925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6500" dirty="0"/>
          </a:p>
        </p:txBody>
      </p:sp>
      <p:sp>
        <p:nvSpPr>
          <p:cNvPr id="24" name="同侧圆角矩形 23"/>
          <p:cNvSpPr/>
          <p:nvPr/>
        </p:nvSpPr>
        <p:spPr bwMode="auto">
          <a:xfrm>
            <a:off x="900113" y="3203575"/>
            <a:ext cx="7343775" cy="512763"/>
          </a:xfrm>
          <a:prstGeom prst="round2SameRect">
            <a:avLst/>
          </a:prstGeom>
          <a:ln w="3810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5061" name="矩形 21"/>
          <p:cNvSpPr>
            <a:spLocks noChangeArrowheads="1"/>
          </p:cNvSpPr>
          <p:nvPr/>
        </p:nvSpPr>
        <p:spPr bwMode="auto">
          <a:xfrm>
            <a:off x="971550" y="3192463"/>
            <a:ext cx="7056438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第二阶段：星球度假屋的设计及模型制作</a:t>
            </a:r>
            <a:endParaRPr lang="en-US" altLang="zh-CN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细化设计方案，考虑基础设施，建筑材料，结构选型，结构内外环境隔绝等因素，制作模型制作</a:t>
            </a:r>
          </a:p>
        </p:txBody>
      </p:sp>
      <p:sp>
        <p:nvSpPr>
          <p:cNvPr id="19" name="任意多边形 18"/>
          <p:cNvSpPr/>
          <p:nvPr/>
        </p:nvSpPr>
        <p:spPr>
          <a:xfrm>
            <a:off x="6557963" y="2552700"/>
            <a:ext cx="1038225" cy="1039813"/>
          </a:xfrm>
          <a:custGeom>
            <a:avLst/>
            <a:gdLst>
              <a:gd name="connsiteX0" fmla="*/ 0 w 1039075"/>
              <a:gd name="connsiteY0" fmla="*/ 571491 h 1039075"/>
              <a:gd name="connsiteX1" fmla="*/ 233792 w 1039075"/>
              <a:gd name="connsiteY1" fmla="*/ 571491 h 1039075"/>
              <a:gd name="connsiteX2" fmla="*/ 233792 w 1039075"/>
              <a:gd name="connsiteY2" fmla="*/ 0 h 1039075"/>
              <a:gd name="connsiteX3" fmla="*/ 805283 w 1039075"/>
              <a:gd name="connsiteY3" fmla="*/ 0 h 1039075"/>
              <a:gd name="connsiteX4" fmla="*/ 805283 w 1039075"/>
              <a:gd name="connsiteY4" fmla="*/ 571491 h 1039075"/>
              <a:gd name="connsiteX5" fmla="*/ 1039075 w 1039075"/>
              <a:gd name="connsiteY5" fmla="*/ 571491 h 1039075"/>
              <a:gd name="connsiteX6" fmla="*/ 519538 w 1039075"/>
              <a:gd name="connsiteY6" fmla="*/ 1039075 h 1039075"/>
              <a:gd name="connsiteX7" fmla="*/ 0 w 1039075"/>
              <a:gd name="connsiteY7" fmla="*/ 571491 h 103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075" h="1039075">
                <a:moveTo>
                  <a:pt x="0" y="571491"/>
                </a:moveTo>
                <a:lnTo>
                  <a:pt x="233792" y="571491"/>
                </a:lnTo>
                <a:lnTo>
                  <a:pt x="233792" y="0"/>
                </a:lnTo>
                <a:lnTo>
                  <a:pt x="805283" y="0"/>
                </a:lnTo>
                <a:lnTo>
                  <a:pt x="805283" y="571491"/>
                </a:lnTo>
                <a:lnTo>
                  <a:pt x="1039075" y="571491"/>
                </a:lnTo>
                <a:lnTo>
                  <a:pt x="519538" y="1039075"/>
                </a:lnTo>
                <a:lnTo>
                  <a:pt x="0" y="571491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79512" rIns="279512" bIns="302891" spcCol="1270" anchor="ctr"/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3600"/>
          </a:p>
        </p:txBody>
      </p:sp>
      <p:sp>
        <p:nvSpPr>
          <p:cNvPr id="12" name="同侧圆角矩形 11"/>
          <p:cNvSpPr/>
          <p:nvPr/>
        </p:nvSpPr>
        <p:spPr bwMode="auto">
          <a:xfrm>
            <a:off x="250825" y="1341438"/>
            <a:ext cx="7345363" cy="503237"/>
          </a:xfrm>
          <a:prstGeom prst="round2SameRect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5064" name="矩形 20"/>
          <p:cNvSpPr>
            <a:spLocks noChangeArrowheads="1"/>
          </p:cNvSpPr>
          <p:nvPr/>
        </p:nvSpPr>
        <p:spPr bwMode="auto">
          <a:xfrm>
            <a:off x="323850" y="1320800"/>
            <a:ext cx="7056438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第一阶段：完成行星选取</a:t>
            </a:r>
            <a:endParaRPr lang="en-US" altLang="zh-CN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综合考虑各行星位置、行星表面地形地貌、可利用的资源能源、对外太空的观光效果等因素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7"/>
          <p:cNvSpPr/>
          <p:nvPr/>
        </p:nvSpPr>
        <p:spPr>
          <a:xfrm>
            <a:off x="1547813" y="5143500"/>
            <a:ext cx="7345362" cy="1598613"/>
          </a:xfrm>
          <a:custGeom>
            <a:avLst/>
            <a:gdLst>
              <a:gd name="connsiteX0" fmla="*/ 0 w 7344816"/>
              <a:gd name="connsiteY0" fmla="*/ 159858 h 1598577"/>
              <a:gd name="connsiteX1" fmla="*/ 46821 w 7344816"/>
              <a:gd name="connsiteY1" fmla="*/ 46821 h 1598577"/>
              <a:gd name="connsiteX2" fmla="*/ 159858 w 7344816"/>
              <a:gd name="connsiteY2" fmla="*/ 0 h 1598577"/>
              <a:gd name="connsiteX3" fmla="*/ 7184958 w 7344816"/>
              <a:gd name="connsiteY3" fmla="*/ 0 h 1598577"/>
              <a:gd name="connsiteX4" fmla="*/ 7297995 w 7344816"/>
              <a:gd name="connsiteY4" fmla="*/ 46821 h 1598577"/>
              <a:gd name="connsiteX5" fmla="*/ 7344816 w 7344816"/>
              <a:gd name="connsiteY5" fmla="*/ 159858 h 1598577"/>
              <a:gd name="connsiteX6" fmla="*/ 7344816 w 7344816"/>
              <a:gd name="connsiteY6" fmla="*/ 1438719 h 1598577"/>
              <a:gd name="connsiteX7" fmla="*/ 7297995 w 7344816"/>
              <a:gd name="connsiteY7" fmla="*/ 1551756 h 1598577"/>
              <a:gd name="connsiteX8" fmla="*/ 7184958 w 7344816"/>
              <a:gd name="connsiteY8" fmla="*/ 1598577 h 1598577"/>
              <a:gd name="connsiteX9" fmla="*/ 159858 w 7344816"/>
              <a:gd name="connsiteY9" fmla="*/ 1598577 h 1598577"/>
              <a:gd name="connsiteX10" fmla="*/ 46821 w 7344816"/>
              <a:gd name="connsiteY10" fmla="*/ 1551756 h 1598577"/>
              <a:gd name="connsiteX11" fmla="*/ 0 w 7344816"/>
              <a:gd name="connsiteY11" fmla="*/ 1438719 h 1598577"/>
              <a:gd name="connsiteX12" fmla="*/ 0 w 7344816"/>
              <a:gd name="connsiteY12" fmla="*/ 159858 h 159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44816" h="1598577">
                <a:moveTo>
                  <a:pt x="0" y="159858"/>
                </a:moveTo>
                <a:cubicBezTo>
                  <a:pt x="0" y="117461"/>
                  <a:pt x="16842" y="76801"/>
                  <a:pt x="46821" y="46821"/>
                </a:cubicBezTo>
                <a:cubicBezTo>
                  <a:pt x="76800" y="16842"/>
                  <a:pt x="117461" y="0"/>
                  <a:pt x="159858" y="0"/>
                </a:cubicBezTo>
                <a:lnTo>
                  <a:pt x="7184958" y="0"/>
                </a:lnTo>
                <a:cubicBezTo>
                  <a:pt x="7227355" y="0"/>
                  <a:pt x="7268015" y="16842"/>
                  <a:pt x="7297995" y="46821"/>
                </a:cubicBezTo>
                <a:cubicBezTo>
                  <a:pt x="7327974" y="76800"/>
                  <a:pt x="7344816" y="117461"/>
                  <a:pt x="7344816" y="159858"/>
                </a:cubicBezTo>
                <a:lnTo>
                  <a:pt x="7344816" y="1438719"/>
                </a:lnTo>
                <a:cubicBezTo>
                  <a:pt x="7344816" y="1481116"/>
                  <a:pt x="7327974" y="1521777"/>
                  <a:pt x="7297995" y="1551756"/>
                </a:cubicBezTo>
                <a:cubicBezTo>
                  <a:pt x="7268016" y="1581735"/>
                  <a:pt x="7227355" y="1598577"/>
                  <a:pt x="7184958" y="1598577"/>
                </a:cubicBezTo>
                <a:lnTo>
                  <a:pt x="159858" y="1598577"/>
                </a:lnTo>
                <a:cubicBezTo>
                  <a:pt x="117461" y="1598577"/>
                  <a:pt x="76800" y="1581735"/>
                  <a:pt x="46821" y="1551756"/>
                </a:cubicBezTo>
                <a:cubicBezTo>
                  <a:pt x="16842" y="1521777"/>
                  <a:pt x="0" y="1481116"/>
                  <a:pt x="0" y="1438719"/>
                </a:cubicBezTo>
                <a:lnTo>
                  <a:pt x="0" y="159858"/>
                </a:lnTo>
                <a:close/>
              </a:path>
            </a:pathLst>
          </a:custGeom>
          <a:ln w="38100">
            <a:solidFill>
              <a:srgbClr val="7030A0"/>
            </a:solidFill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2889250">
              <a:lnSpc>
                <a:spcPct val="90000"/>
              </a:lnSpc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6" name="同侧圆角矩形 25"/>
          <p:cNvSpPr/>
          <p:nvPr/>
        </p:nvSpPr>
        <p:spPr bwMode="auto">
          <a:xfrm>
            <a:off x="1547813" y="5084763"/>
            <a:ext cx="7345362" cy="512762"/>
          </a:xfrm>
          <a:prstGeom prst="round2SameRect">
            <a:avLst/>
          </a:prstGeom>
          <a:ln w="38100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6083" name="Rectangle 10"/>
          <p:cNvSpPr>
            <a:spLocks noChangeArrowheads="1"/>
          </p:cNvSpPr>
          <p:nvPr/>
        </p:nvSpPr>
        <p:spPr bwMode="auto">
          <a:xfrm>
            <a:off x="1619250" y="5064125"/>
            <a:ext cx="72009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130000"/>
              </a:lnSpc>
              <a:tabLst>
                <a:tab pos="266700" algn="l"/>
              </a:tabLst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第三阶段：最终方案展示</a:t>
            </a:r>
          </a:p>
          <a:p>
            <a:pPr eaLnBrk="0" hangingPunct="0">
              <a:lnSpc>
                <a:spcPct val="130000"/>
              </a:lnSpc>
              <a:tabLst>
                <a:tab pos="266700" algn="l"/>
              </a:tabLst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陈述设计方案，使世界航天组织做出这样的决定：这个方案好！我们就按这个方案建设星球度假屋！</a:t>
            </a:r>
          </a:p>
        </p:txBody>
      </p:sp>
      <p:sp>
        <p:nvSpPr>
          <p:cNvPr id="19" name="任意多边形 18"/>
          <p:cNvSpPr/>
          <p:nvPr/>
        </p:nvSpPr>
        <p:spPr>
          <a:xfrm>
            <a:off x="6557963" y="2552700"/>
            <a:ext cx="1038225" cy="1039813"/>
          </a:xfrm>
          <a:custGeom>
            <a:avLst/>
            <a:gdLst>
              <a:gd name="connsiteX0" fmla="*/ 0 w 1039075"/>
              <a:gd name="connsiteY0" fmla="*/ 571491 h 1039075"/>
              <a:gd name="connsiteX1" fmla="*/ 233792 w 1039075"/>
              <a:gd name="connsiteY1" fmla="*/ 571491 h 1039075"/>
              <a:gd name="connsiteX2" fmla="*/ 233792 w 1039075"/>
              <a:gd name="connsiteY2" fmla="*/ 0 h 1039075"/>
              <a:gd name="connsiteX3" fmla="*/ 805283 w 1039075"/>
              <a:gd name="connsiteY3" fmla="*/ 0 h 1039075"/>
              <a:gd name="connsiteX4" fmla="*/ 805283 w 1039075"/>
              <a:gd name="connsiteY4" fmla="*/ 571491 h 1039075"/>
              <a:gd name="connsiteX5" fmla="*/ 1039075 w 1039075"/>
              <a:gd name="connsiteY5" fmla="*/ 571491 h 1039075"/>
              <a:gd name="connsiteX6" fmla="*/ 519538 w 1039075"/>
              <a:gd name="connsiteY6" fmla="*/ 1039075 h 1039075"/>
              <a:gd name="connsiteX7" fmla="*/ 0 w 1039075"/>
              <a:gd name="connsiteY7" fmla="*/ 571491 h 103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075" h="1039075">
                <a:moveTo>
                  <a:pt x="0" y="571491"/>
                </a:moveTo>
                <a:lnTo>
                  <a:pt x="233792" y="571491"/>
                </a:lnTo>
                <a:lnTo>
                  <a:pt x="233792" y="0"/>
                </a:lnTo>
                <a:lnTo>
                  <a:pt x="805283" y="0"/>
                </a:lnTo>
                <a:lnTo>
                  <a:pt x="805283" y="571491"/>
                </a:lnTo>
                <a:lnTo>
                  <a:pt x="1039075" y="571491"/>
                </a:lnTo>
                <a:lnTo>
                  <a:pt x="519538" y="1039075"/>
                </a:lnTo>
                <a:lnTo>
                  <a:pt x="0" y="571491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79512" rIns="279512" bIns="302891" spcCol="1270" anchor="ctr"/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360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title"/>
          </p:nvPr>
        </p:nvSpPr>
        <p:spPr>
          <a:xfrm>
            <a:off x="1763713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设计工作时间安排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21" name="任意多边形 20"/>
          <p:cNvSpPr/>
          <p:nvPr/>
        </p:nvSpPr>
        <p:spPr>
          <a:xfrm>
            <a:off x="250825" y="1341438"/>
            <a:ext cx="7345363" cy="1598612"/>
          </a:xfrm>
          <a:custGeom>
            <a:avLst/>
            <a:gdLst>
              <a:gd name="connsiteX0" fmla="*/ 0 w 7344816"/>
              <a:gd name="connsiteY0" fmla="*/ 159858 h 1598577"/>
              <a:gd name="connsiteX1" fmla="*/ 46821 w 7344816"/>
              <a:gd name="connsiteY1" fmla="*/ 46821 h 1598577"/>
              <a:gd name="connsiteX2" fmla="*/ 159858 w 7344816"/>
              <a:gd name="connsiteY2" fmla="*/ 0 h 1598577"/>
              <a:gd name="connsiteX3" fmla="*/ 7184958 w 7344816"/>
              <a:gd name="connsiteY3" fmla="*/ 0 h 1598577"/>
              <a:gd name="connsiteX4" fmla="*/ 7297995 w 7344816"/>
              <a:gd name="connsiteY4" fmla="*/ 46821 h 1598577"/>
              <a:gd name="connsiteX5" fmla="*/ 7344816 w 7344816"/>
              <a:gd name="connsiteY5" fmla="*/ 159858 h 1598577"/>
              <a:gd name="connsiteX6" fmla="*/ 7344816 w 7344816"/>
              <a:gd name="connsiteY6" fmla="*/ 1438719 h 1598577"/>
              <a:gd name="connsiteX7" fmla="*/ 7297995 w 7344816"/>
              <a:gd name="connsiteY7" fmla="*/ 1551756 h 1598577"/>
              <a:gd name="connsiteX8" fmla="*/ 7184958 w 7344816"/>
              <a:gd name="connsiteY8" fmla="*/ 1598577 h 1598577"/>
              <a:gd name="connsiteX9" fmla="*/ 159858 w 7344816"/>
              <a:gd name="connsiteY9" fmla="*/ 1598577 h 1598577"/>
              <a:gd name="connsiteX10" fmla="*/ 46821 w 7344816"/>
              <a:gd name="connsiteY10" fmla="*/ 1551756 h 1598577"/>
              <a:gd name="connsiteX11" fmla="*/ 0 w 7344816"/>
              <a:gd name="connsiteY11" fmla="*/ 1438719 h 1598577"/>
              <a:gd name="connsiteX12" fmla="*/ 0 w 7344816"/>
              <a:gd name="connsiteY12" fmla="*/ 159858 h 159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44816" h="1598577">
                <a:moveTo>
                  <a:pt x="0" y="159858"/>
                </a:moveTo>
                <a:cubicBezTo>
                  <a:pt x="0" y="117461"/>
                  <a:pt x="16842" y="76801"/>
                  <a:pt x="46821" y="46821"/>
                </a:cubicBezTo>
                <a:cubicBezTo>
                  <a:pt x="76800" y="16842"/>
                  <a:pt x="117461" y="0"/>
                  <a:pt x="159858" y="0"/>
                </a:cubicBezTo>
                <a:lnTo>
                  <a:pt x="7184958" y="0"/>
                </a:lnTo>
                <a:cubicBezTo>
                  <a:pt x="7227355" y="0"/>
                  <a:pt x="7268015" y="16842"/>
                  <a:pt x="7297995" y="46821"/>
                </a:cubicBezTo>
                <a:cubicBezTo>
                  <a:pt x="7327974" y="76800"/>
                  <a:pt x="7344816" y="117461"/>
                  <a:pt x="7344816" y="159858"/>
                </a:cubicBezTo>
                <a:lnTo>
                  <a:pt x="7344816" y="1438719"/>
                </a:lnTo>
                <a:cubicBezTo>
                  <a:pt x="7344816" y="1481116"/>
                  <a:pt x="7327974" y="1521777"/>
                  <a:pt x="7297995" y="1551756"/>
                </a:cubicBezTo>
                <a:cubicBezTo>
                  <a:pt x="7268016" y="1581735"/>
                  <a:pt x="7227355" y="1598577"/>
                  <a:pt x="7184958" y="1598577"/>
                </a:cubicBezTo>
                <a:lnTo>
                  <a:pt x="159858" y="1598577"/>
                </a:lnTo>
                <a:cubicBezTo>
                  <a:pt x="117461" y="1598577"/>
                  <a:pt x="76800" y="1581735"/>
                  <a:pt x="46821" y="1551756"/>
                </a:cubicBezTo>
                <a:cubicBezTo>
                  <a:pt x="16842" y="1521777"/>
                  <a:pt x="0" y="1481116"/>
                  <a:pt x="0" y="1438719"/>
                </a:cubicBezTo>
                <a:lnTo>
                  <a:pt x="0" y="159858"/>
                </a:lnTo>
                <a:close/>
              </a:path>
            </a:pathLst>
          </a:custGeom>
          <a:ln w="3810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294471" tIns="294471" rIns="1925820" bIns="294471" spcCol="1270" anchor="ctr"/>
          <a:lstStyle/>
          <a:p>
            <a:pPr defTabSz="288925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6500"/>
          </a:p>
        </p:txBody>
      </p:sp>
      <p:sp>
        <p:nvSpPr>
          <p:cNvPr id="22" name="任意多边形 21"/>
          <p:cNvSpPr/>
          <p:nvPr/>
        </p:nvSpPr>
        <p:spPr>
          <a:xfrm>
            <a:off x="900113" y="3205163"/>
            <a:ext cx="7343775" cy="1598612"/>
          </a:xfrm>
          <a:custGeom>
            <a:avLst/>
            <a:gdLst>
              <a:gd name="connsiteX0" fmla="*/ 0 w 7344816"/>
              <a:gd name="connsiteY0" fmla="*/ 159858 h 1598577"/>
              <a:gd name="connsiteX1" fmla="*/ 46821 w 7344816"/>
              <a:gd name="connsiteY1" fmla="*/ 46821 h 1598577"/>
              <a:gd name="connsiteX2" fmla="*/ 159858 w 7344816"/>
              <a:gd name="connsiteY2" fmla="*/ 0 h 1598577"/>
              <a:gd name="connsiteX3" fmla="*/ 7184958 w 7344816"/>
              <a:gd name="connsiteY3" fmla="*/ 0 h 1598577"/>
              <a:gd name="connsiteX4" fmla="*/ 7297995 w 7344816"/>
              <a:gd name="connsiteY4" fmla="*/ 46821 h 1598577"/>
              <a:gd name="connsiteX5" fmla="*/ 7344816 w 7344816"/>
              <a:gd name="connsiteY5" fmla="*/ 159858 h 1598577"/>
              <a:gd name="connsiteX6" fmla="*/ 7344816 w 7344816"/>
              <a:gd name="connsiteY6" fmla="*/ 1438719 h 1598577"/>
              <a:gd name="connsiteX7" fmla="*/ 7297995 w 7344816"/>
              <a:gd name="connsiteY7" fmla="*/ 1551756 h 1598577"/>
              <a:gd name="connsiteX8" fmla="*/ 7184958 w 7344816"/>
              <a:gd name="connsiteY8" fmla="*/ 1598577 h 1598577"/>
              <a:gd name="connsiteX9" fmla="*/ 159858 w 7344816"/>
              <a:gd name="connsiteY9" fmla="*/ 1598577 h 1598577"/>
              <a:gd name="connsiteX10" fmla="*/ 46821 w 7344816"/>
              <a:gd name="connsiteY10" fmla="*/ 1551756 h 1598577"/>
              <a:gd name="connsiteX11" fmla="*/ 0 w 7344816"/>
              <a:gd name="connsiteY11" fmla="*/ 1438719 h 1598577"/>
              <a:gd name="connsiteX12" fmla="*/ 0 w 7344816"/>
              <a:gd name="connsiteY12" fmla="*/ 159858 h 159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44816" h="1598577">
                <a:moveTo>
                  <a:pt x="0" y="159858"/>
                </a:moveTo>
                <a:cubicBezTo>
                  <a:pt x="0" y="117461"/>
                  <a:pt x="16842" y="76801"/>
                  <a:pt x="46821" y="46821"/>
                </a:cubicBezTo>
                <a:cubicBezTo>
                  <a:pt x="76800" y="16842"/>
                  <a:pt x="117461" y="0"/>
                  <a:pt x="159858" y="0"/>
                </a:cubicBezTo>
                <a:lnTo>
                  <a:pt x="7184958" y="0"/>
                </a:lnTo>
                <a:cubicBezTo>
                  <a:pt x="7227355" y="0"/>
                  <a:pt x="7268015" y="16842"/>
                  <a:pt x="7297995" y="46821"/>
                </a:cubicBezTo>
                <a:cubicBezTo>
                  <a:pt x="7327974" y="76800"/>
                  <a:pt x="7344816" y="117461"/>
                  <a:pt x="7344816" y="159858"/>
                </a:cubicBezTo>
                <a:lnTo>
                  <a:pt x="7344816" y="1438719"/>
                </a:lnTo>
                <a:cubicBezTo>
                  <a:pt x="7344816" y="1481116"/>
                  <a:pt x="7327974" y="1521777"/>
                  <a:pt x="7297995" y="1551756"/>
                </a:cubicBezTo>
                <a:cubicBezTo>
                  <a:pt x="7268016" y="1581735"/>
                  <a:pt x="7227355" y="1598577"/>
                  <a:pt x="7184958" y="1598577"/>
                </a:cubicBezTo>
                <a:lnTo>
                  <a:pt x="159858" y="1598577"/>
                </a:lnTo>
                <a:cubicBezTo>
                  <a:pt x="117461" y="1598577"/>
                  <a:pt x="76800" y="1581735"/>
                  <a:pt x="46821" y="1551756"/>
                </a:cubicBezTo>
                <a:cubicBezTo>
                  <a:pt x="16842" y="1521777"/>
                  <a:pt x="0" y="1481116"/>
                  <a:pt x="0" y="1438719"/>
                </a:cubicBezTo>
                <a:lnTo>
                  <a:pt x="0" y="159858"/>
                </a:lnTo>
                <a:close/>
              </a:path>
            </a:pathLst>
          </a:cu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94471" tIns="294471" rIns="1981619" bIns="294471" spcCol="1270" anchor="ctr"/>
          <a:lstStyle/>
          <a:p>
            <a:pPr defTabSz="288925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6500" dirty="0"/>
          </a:p>
        </p:txBody>
      </p:sp>
      <p:sp>
        <p:nvSpPr>
          <p:cNvPr id="23" name="同侧圆角矩形 22"/>
          <p:cNvSpPr/>
          <p:nvPr/>
        </p:nvSpPr>
        <p:spPr bwMode="auto">
          <a:xfrm>
            <a:off x="900113" y="3203575"/>
            <a:ext cx="7343775" cy="512763"/>
          </a:xfrm>
          <a:prstGeom prst="round2SameRect">
            <a:avLst/>
          </a:prstGeom>
          <a:ln w="38100"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6089" name="矩形 21"/>
          <p:cNvSpPr>
            <a:spLocks noChangeArrowheads="1"/>
          </p:cNvSpPr>
          <p:nvPr/>
        </p:nvSpPr>
        <p:spPr bwMode="auto">
          <a:xfrm>
            <a:off x="971550" y="3192463"/>
            <a:ext cx="7056438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第二阶段：星球度假屋的设计及模型制作</a:t>
            </a:r>
            <a:endParaRPr lang="en-US" altLang="zh-CN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细化设计方案，考虑基础设施，建筑材料，结构选型，结构内外环境隔绝等因素，制作模型制作</a:t>
            </a:r>
          </a:p>
        </p:txBody>
      </p:sp>
      <p:sp>
        <p:nvSpPr>
          <p:cNvPr id="27" name="任意多边形 26"/>
          <p:cNvSpPr/>
          <p:nvPr/>
        </p:nvSpPr>
        <p:spPr>
          <a:xfrm>
            <a:off x="6557963" y="2552700"/>
            <a:ext cx="1038225" cy="1039813"/>
          </a:xfrm>
          <a:custGeom>
            <a:avLst/>
            <a:gdLst>
              <a:gd name="connsiteX0" fmla="*/ 0 w 1039075"/>
              <a:gd name="connsiteY0" fmla="*/ 571491 h 1039075"/>
              <a:gd name="connsiteX1" fmla="*/ 233792 w 1039075"/>
              <a:gd name="connsiteY1" fmla="*/ 571491 h 1039075"/>
              <a:gd name="connsiteX2" fmla="*/ 233792 w 1039075"/>
              <a:gd name="connsiteY2" fmla="*/ 0 h 1039075"/>
              <a:gd name="connsiteX3" fmla="*/ 805283 w 1039075"/>
              <a:gd name="connsiteY3" fmla="*/ 0 h 1039075"/>
              <a:gd name="connsiteX4" fmla="*/ 805283 w 1039075"/>
              <a:gd name="connsiteY4" fmla="*/ 571491 h 1039075"/>
              <a:gd name="connsiteX5" fmla="*/ 1039075 w 1039075"/>
              <a:gd name="connsiteY5" fmla="*/ 571491 h 1039075"/>
              <a:gd name="connsiteX6" fmla="*/ 519538 w 1039075"/>
              <a:gd name="connsiteY6" fmla="*/ 1039075 h 1039075"/>
              <a:gd name="connsiteX7" fmla="*/ 0 w 1039075"/>
              <a:gd name="connsiteY7" fmla="*/ 571491 h 103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075" h="1039075">
                <a:moveTo>
                  <a:pt x="0" y="571491"/>
                </a:moveTo>
                <a:lnTo>
                  <a:pt x="233792" y="571491"/>
                </a:lnTo>
                <a:lnTo>
                  <a:pt x="233792" y="0"/>
                </a:lnTo>
                <a:lnTo>
                  <a:pt x="805283" y="0"/>
                </a:lnTo>
                <a:lnTo>
                  <a:pt x="805283" y="571491"/>
                </a:lnTo>
                <a:lnTo>
                  <a:pt x="1039075" y="571491"/>
                </a:lnTo>
                <a:lnTo>
                  <a:pt x="519538" y="1039075"/>
                </a:lnTo>
                <a:lnTo>
                  <a:pt x="0" y="571491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79512" rIns="279512" bIns="302891" spcCol="1270" anchor="ctr"/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3600"/>
          </a:p>
        </p:txBody>
      </p:sp>
      <p:sp>
        <p:nvSpPr>
          <p:cNvPr id="28" name="同侧圆角矩形 27"/>
          <p:cNvSpPr/>
          <p:nvPr/>
        </p:nvSpPr>
        <p:spPr bwMode="auto">
          <a:xfrm>
            <a:off x="250825" y="1341438"/>
            <a:ext cx="7345363" cy="503237"/>
          </a:xfrm>
          <a:prstGeom prst="round2SameRect">
            <a:avLst/>
          </a:prstGeom>
          <a:ln w="38100"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6092" name="矩形 20"/>
          <p:cNvSpPr>
            <a:spLocks noChangeArrowheads="1"/>
          </p:cNvSpPr>
          <p:nvPr/>
        </p:nvSpPr>
        <p:spPr bwMode="auto">
          <a:xfrm>
            <a:off x="323850" y="1320800"/>
            <a:ext cx="7056438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</a:rPr>
              <a:t>第一阶段：完成行星选取</a:t>
            </a:r>
            <a:endParaRPr lang="en-US" altLang="zh-CN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</a:rPr>
              <a:t>综合考虑各行星位置、行星表面地形地貌、可利用的资源能源、对外太空的观光效果等因素</a:t>
            </a:r>
          </a:p>
        </p:txBody>
      </p:sp>
      <p:sp>
        <p:nvSpPr>
          <p:cNvPr id="20" name="任意多边形 19"/>
          <p:cNvSpPr/>
          <p:nvPr/>
        </p:nvSpPr>
        <p:spPr>
          <a:xfrm>
            <a:off x="7205663" y="4406900"/>
            <a:ext cx="1038225" cy="1039813"/>
          </a:xfrm>
          <a:custGeom>
            <a:avLst/>
            <a:gdLst>
              <a:gd name="connsiteX0" fmla="*/ 0 w 1039075"/>
              <a:gd name="connsiteY0" fmla="*/ 571491 h 1039075"/>
              <a:gd name="connsiteX1" fmla="*/ 233792 w 1039075"/>
              <a:gd name="connsiteY1" fmla="*/ 571491 h 1039075"/>
              <a:gd name="connsiteX2" fmla="*/ 233792 w 1039075"/>
              <a:gd name="connsiteY2" fmla="*/ 0 h 1039075"/>
              <a:gd name="connsiteX3" fmla="*/ 805283 w 1039075"/>
              <a:gd name="connsiteY3" fmla="*/ 0 h 1039075"/>
              <a:gd name="connsiteX4" fmla="*/ 805283 w 1039075"/>
              <a:gd name="connsiteY4" fmla="*/ 571491 h 1039075"/>
              <a:gd name="connsiteX5" fmla="*/ 1039075 w 1039075"/>
              <a:gd name="connsiteY5" fmla="*/ 571491 h 1039075"/>
              <a:gd name="connsiteX6" fmla="*/ 519538 w 1039075"/>
              <a:gd name="connsiteY6" fmla="*/ 1039075 h 1039075"/>
              <a:gd name="connsiteX7" fmla="*/ 0 w 1039075"/>
              <a:gd name="connsiteY7" fmla="*/ 571491 h 1039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39075" h="1039075">
                <a:moveTo>
                  <a:pt x="0" y="571491"/>
                </a:moveTo>
                <a:lnTo>
                  <a:pt x="233792" y="571491"/>
                </a:lnTo>
                <a:lnTo>
                  <a:pt x="233792" y="0"/>
                </a:lnTo>
                <a:lnTo>
                  <a:pt x="805283" y="0"/>
                </a:lnTo>
                <a:lnTo>
                  <a:pt x="805283" y="571491"/>
                </a:lnTo>
                <a:lnTo>
                  <a:pt x="1039075" y="571491"/>
                </a:lnTo>
                <a:lnTo>
                  <a:pt x="519538" y="1039075"/>
                </a:lnTo>
                <a:lnTo>
                  <a:pt x="0" y="571491"/>
                </a:lnTo>
                <a:close/>
              </a:path>
            </a:pathLst>
          </a:custGeom>
        </p:spPr>
        <p:style>
          <a:lnRef idx="2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79512" rIns="279512" bIns="302891" spcCol="1270" anchor="ctr"/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106"/>
          <p:cNvSpPr>
            <a:spLocks noChangeArrowheads="1"/>
          </p:cNvSpPr>
          <p:nvPr/>
        </p:nvSpPr>
        <p:spPr bwMode="auto">
          <a:xfrm>
            <a:off x="0" y="1908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graphicFrame>
        <p:nvGraphicFramePr>
          <p:cNvPr id="52227" name="Object 3"/>
          <p:cNvGraphicFramePr>
            <a:graphicFrameLocks noGrp="1" noChangeAspect="1"/>
          </p:cNvGraphicFramePr>
          <p:nvPr>
            <p:ph idx="4294967295"/>
          </p:nvPr>
        </p:nvGraphicFramePr>
        <p:xfrm>
          <a:off x="395288" y="1798638"/>
          <a:ext cx="8334375" cy="3070225"/>
        </p:xfrm>
        <a:graphic>
          <a:graphicData uri="http://schemas.openxmlformats.org/presentationml/2006/ole">
            <p:oleObj spid="_x0000_s52227" name="工作表" r:id="rId3" imgW="5362592" imgH="2200343" progId="Excel.Sheet.8">
              <p:embed/>
            </p:oleObj>
          </a:graphicData>
        </a:graphic>
      </p:graphicFrame>
      <p:sp>
        <p:nvSpPr>
          <p:cNvPr id="52229" name="Text Box 2778"/>
          <p:cNvSpPr txBox="1">
            <a:spLocks noChangeArrowheads="1"/>
          </p:cNvSpPr>
          <p:nvPr/>
        </p:nvSpPr>
        <p:spPr bwMode="auto">
          <a:xfrm>
            <a:off x="755650" y="5013325"/>
            <a:ext cx="82089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华文中宋" pitchFamily="2" charset="-122"/>
                <a:ea typeface="华文中宋" pitchFamily="2" charset="-122"/>
                <a:cs typeface="楷体_GB2312"/>
              </a:rPr>
              <a:t>注：整理每天的工作，填写工作进程板和工作分配表；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华文中宋" pitchFamily="2" charset="-122"/>
                <a:ea typeface="华文中宋" pitchFamily="2" charset="-122"/>
                <a:cs typeface="楷体_GB2312"/>
              </a:rPr>
              <a:t>       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9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月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12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号</a:t>
            </a:r>
            <a:r>
              <a:rPr lang="zh-CN" altLang="en-US" sz="240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做方案初步介绍，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9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月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19</a:t>
            </a:r>
            <a:r>
              <a:rPr lang="zh-CN" altLang="en-US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号</a:t>
            </a:r>
            <a:r>
              <a:rPr lang="zh-CN" altLang="en-US" sz="2400"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作最终方案展示</a:t>
            </a:r>
          </a:p>
        </p:txBody>
      </p:sp>
      <p:sp>
        <p:nvSpPr>
          <p:cNvPr id="254684" name="Rectangle 2780"/>
          <p:cNvSpPr>
            <a:spLocks noChangeArrowheads="1"/>
          </p:cNvSpPr>
          <p:nvPr/>
        </p:nvSpPr>
        <p:spPr bwMode="auto">
          <a:xfrm>
            <a:off x="5507038" y="3197225"/>
            <a:ext cx="550862" cy="27622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4685" name="Rectangle 2781"/>
          <p:cNvSpPr>
            <a:spLocks noChangeArrowheads="1"/>
          </p:cNvSpPr>
          <p:nvPr/>
        </p:nvSpPr>
        <p:spPr bwMode="auto">
          <a:xfrm>
            <a:off x="8164513" y="4592638"/>
            <a:ext cx="544512" cy="2540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4686" name="Line 2782"/>
          <p:cNvSpPr>
            <a:spLocks noChangeShapeType="1"/>
          </p:cNvSpPr>
          <p:nvPr/>
        </p:nvSpPr>
        <p:spPr bwMode="auto">
          <a:xfrm>
            <a:off x="4570413" y="5589588"/>
            <a:ext cx="14414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4688" name="Line 2784"/>
          <p:cNvSpPr>
            <a:spLocks noChangeShapeType="1"/>
          </p:cNvSpPr>
          <p:nvPr/>
        </p:nvSpPr>
        <p:spPr bwMode="auto">
          <a:xfrm>
            <a:off x="6443663" y="5589588"/>
            <a:ext cx="144145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763713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设计工作时间安排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54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254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4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4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684" grpId="0" animBg="1"/>
      <p:bldP spid="254685" grpId="0" animBg="1"/>
      <p:bldP spid="254686" grpId="0" animBg="1"/>
      <p:bldP spid="25468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1692275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上交材料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53250" name="Text Box 4"/>
          <p:cNvSpPr txBox="1">
            <a:spLocks noChangeArrowheads="1"/>
          </p:cNvSpPr>
          <p:nvPr/>
        </p:nvSpPr>
        <p:spPr bwMode="auto">
          <a:xfrm>
            <a:off x="1600200" y="2152650"/>
            <a:ext cx="635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3251" name="Text Box 5"/>
          <p:cNvSpPr txBox="1">
            <a:spLocks noChangeArrowheads="1"/>
          </p:cNvSpPr>
          <p:nvPr/>
        </p:nvSpPr>
        <p:spPr bwMode="auto">
          <a:xfrm>
            <a:off x="900113" y="1484313"/>
            <a:ext cx="7380287" cy="484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展示初步方案的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展板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展示设计方案的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</a:t>
            </a:r>
            <a:endParaRPr lang="zh-CN" altLang="en-US" sz="24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最终方案的</a:t>
            </a:r>
            <a:r>
              <a:rPr lang="en-US" altLang="zh-CN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PPT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每天工作的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工作进程记录</a:t>
            </a:r>
            <a:endParaRPr lang="en-US" altLang="zh-CN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小组成员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工作分配表及贡献权重</a:t>
            </a:r>
            <a:r>
              <a:rPr lang="en-US" altLang="zh-CN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(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组长</a:t>
            </a:r>
            <a:r>
              <a:rPr lang="en-US" altLang="zh-CN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)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队员对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团队工作的评价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对本课程和设计项目的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建议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（如果有）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13" name="Rectangle 13"/>
          <p:cNvSpPr>
            <a:spLocks noGrp="1" noChangeArrowheads="1"/>
          </p:cNvSpPr>
          <p:nvPr>
            <p:ph type="title"/>
          </p:nvPr>
        </p:nvSpPr>
        <p:spPr>
          <a:xfrm>
            <a:off x="1647825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课程目的</a:t>
            </a:r>
            <a:endParaRPr lang="en-US" altLang="zh-CN" sz="3600" dirty="0" smtClean="0">
              <a:effectLst>
                <a:outerShdw blurRad="38100" dist="38100" dir="2700000" algn="tl">
                  <a:srgbClr val="C0C0C0"/>
                </a:outerShdw>
              </a:effectLst>
              <a:ea typeface="华文中宋" pitchFamily="2" charset="-122"/>
            </a:endParaRPr>
          </a:p>
        </p:txBody>
      </p:sp>
      <p:sp>
        <p:nvSpPr>
          <p:cNvPr id="18434" name="Text Box 15"/>
          <p:cNvSpPr txBox="1">
            <a:spLocks noChangeArrowheads="1"/>
          </p:cNvSpPr>
          <p:nvPr/>
        </p:nvSpPr>
        <p:spPr bwMode="auto">
          <a:xfrm>
            <a:off x="1600200" y="2152650"/>
            <a:ext cx="635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18435" name="Text Box 16"/>
          <p:cNvSpPr txBox="1">
            <a:spLocks noChangeArrowheads="1"/>
          </p:cNvSpPr>
          <p:nvPr/>
        </p:nvSpPr>
        <p:spPr bwMode="auto">
          <a:xfrm>
            <a:off x="684213" y="1428750"/>
            <a:ext cx="8064500" cy="344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创造能力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：完成具有一定开放性的指定主题项目设计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决策能力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：收集和分析信息及在此基础做出决策</a:t>
            </a:r>
            <a:endParaRPr lang="zh-CN" altLang="en-US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动手能力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：将设计理念制成实体模型</a:t>
            </a:r>
            <a:endParaRPr lang="zh-CN" altLang="en-US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展示能力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：阐述项目的设计理念、特点、价值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合作能力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：团队沟通、理解、交流与协作</a:t>
            </a:r>
          </a:p>
        </p:txBody>
      </p:sp>
      <p:graphicFrame>
        <p:nvGraphicFramePr>
          <p:cNvPr id="18505" name="Group 73"/>
          <p:cNvGraphicFramePr>
            <a:graphicFrameLocks noGrp="1"/>
          </p:cNvGraphicFramePr>
          <p:nvPr/>
        </p:nvGraphicFramePr>
        <p:xfrm>
          <a:off x="1476375" y="5084763"/>
          <a:ext cx="6169025" cy="1368425"/>
        </p:xfrm>
        <a:graphic>
          <a:graphicData uri="http://schemas.openxmlformats.org/drawingml/2006/table">
            <a:tbl>
              <a:tblPr/>
              <a:tblGrid>
                <a:gridCol w="1168400"/>
                <a:gridCol w="2695575"/>
                <a:gridCol w="2305050"/>
              </a:tblGrid>
              <a:tr h="3127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年份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美国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中国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2012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女足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、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女水球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、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女篮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、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男篮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2008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女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8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人赛艇、女足、女篮、男排、男篮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女子</a:t>
                      </a: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4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人双桨赛艇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506" name="Rectangle 74"/>
          <p:cNvSpPr>
            <a:spLocks noChangeArrowheads="1"/>
          </p:cNvSpPr>
          <p:nvPr/>
        </p:nvSpPr>
        <p:spPr bwMode="auto">
          <a:xfrm>
            <a:off x="6084888" y="5453063"/>
            <a:ext cx="719137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507" name="Rectangle 75"/>
          <p:cNvSpPr>
            <a:spLocks noChangeArrowheads="1"/>
          </p:cNvSpPr>
          <p:nvPr/>
        </p:nvSpPr>
        <p:spPr bwMode="auto">
          <a:xfrm>
            <a:off x="5724525" y="5861050"/>
            <a:ext cx="1584325" cy="28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06" grpId="0" animBg="1"/>
      <p:bldP spid="1850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5"/>
          <p:cNvSpPr txBox="1">
            <a:spLocks noChangeArrowheads="1"/>
          </p:cNvSpPr>
          <p:nvPr/>
        </p:nvSpPr>
        <p:spPr bwMode="auto">
          <a:xfrm>
            <a:off x="539750" y="1465263"/>
            <a:ext cx="8064500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每天工作的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进程记录</a:t>
            </a:r>
            <a:endParaRPr lang="en-US" altLang="zh-CN" sz="2400">
              <a:solidFill>
                <a:srgbClr val="FF0000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整理每天工作，当天发送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助教邮箱</a:t>
            </a:r>
            <a:endParaRPr lang="zh-CN" altLang="en-US" sz="24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体现从团队组建到完成汇报展示期间经历的各个历程</a:t>
            </a:r>
            <a:endParaRPr lang="en-US" altLang="zh-CN" sz="2400">
              <a:solidFill>
                <a:schemeClr val="tx2"/>
              </a:solidFill>
              <a:latin typeface="华文中宋" pitchFamily="2" charset="-122"/>
              <a:ea typeface="华文中宋" pitchFamily="2" charset="-122"/>
              <a:cs typeface="楷体_GB2312"/>
            </a:endParaRPr>
          </a:p>
          <a:p>
            <a:pPr marL="341313" indent="-341313">
              <a:lnSpc>
                <a:spcPct val="150000"/>
              </a:lnSpc>
              <a:spcBef>
                <a:spcPts val="6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还可记录设计过程中思考和讨论过的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想法、心得体会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以及绘制的设计</a:t>
            </a: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构思草图</a:t>
            </a: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等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宋体" pitchFamily="2" charset="-122"/>
              </a:rPr>
              <a:t>上交材料</a:t>
            </a:r>
            <a:r>
              <a:rPr lang="en-US" altLang="zh-CN" dirty="0" smtClean="0">
                <a:ea typeface="宋体" pitchFamily="2" charset="-122"/>
              </a:rPr>
              <a:t>——</a:t>
            </a:r>
            <a:r>
              <a:rPr lang="zh-CN" altLang="en-US" sz="2400" dirty="0" smtClean="0">
                <a:ea typeface="华文中宋" pitchFamily="2" charset="-122"/>
              </a:rPr>
              <a:t>工作进程记录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1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上交材料</a:t>
            </a:r>
            <a:r>
              <a:rPr lang="en-US" altLang="zh-CN" sz="3600" smtClean="0">
                <a:ea typeface="华文中宋" pitchFamily="2" charset="-122"/>
              </a:rPr>
              <a:t>——</a:t>
            </a:r>
            <a:r>
              <a:rPr lang="zh-CN" altLang="en-US" sz="2400" smtClean="0">
                <a:ea typeface="华文中宋" pitchFamily="2" charset="-122"/>
              </a:rPr>
              <a:t>工作分配表</a:t>
            </a:r>
          </a:p>
        </p:txBody>
      </p:sp>
      <p:graphicFrame>
        <p:nvGraphicFramePr>
          <p:cNvPr id="228072" name="Group 744"/>
          <p:cNvGraphicFramePr>
            <a:graphicFrameLocks noGrp="1"/>
          </p:cNvGraphicFramePr>
          <p:nvPr>
            <p:ph idx="4294967295"/>
          </p:nvPr>
        </p:nvGraphicFramePr>
        <p:xfrm>
          <a:off x="900113" y="1870075"/>
          <a:ext cx="7632700" cy="4006850"/>
        </p:xfrm>
        <a:graphic>
          <a:graphicData uri="http://schemas.openxmlformats.org/drawingml/2006/table">
            <a:tbl>
              <a:tblPr/>
              <a:tblGrid>
                <a:gridCol w="1084262"/>
                <a:gridCol w="576263"/>
                <a:gridCol w="747712"/>
                <a:gridCol w="746125"/>
                <a:gridCol w="746125"/>
                <a:gridCol w="746125"/>
                <a:gridCol w="746125"/>
                <a:gridCol w="746125"/>
                <a:gridCol w="747713"/>
                <a:gridCol w="746125"/>
              </a:tblGrid>
              <a:tr h="396271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工作分配表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396271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工作内容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工作日（天）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33422">
                <a:tc gridSpan="2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1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2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3</a:t>
                      </a:r>
                      <a:endParaRPr kumimoji="0" lang="en-US" altLang="zh-C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4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5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7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8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9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396271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队员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A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3962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B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3962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C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3962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D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3962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E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396271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F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40325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ea typeface="楷体_GB2312" pitchFamily="49" charset="-122"/>
                        </a:rPr>
                        <a:t>G</a:t>
                      </a:r>
                      <a:endParaRPr kumimoji="0" lang="en-US" altLang="zh-CN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宋体" pitchFamily="2" charset="-122"/>
                          <a:ea typeface="楷体_GB2312" pitchFamily="49" charset="-122"/>
                        </a:rPr>
                        <a:t>　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zh-CN" altLang="en-US" sz="3600" smtClean="0">
                <a:ea typeface="华文中宋" pitchFamily="2" charset="-122"/>
              </a:rPr>
              <a:t>上交材料</a:t>
            </a:r>
            <a:r>
              <a:rPr lang="en-US" altLang="zh-CN" smtClean="0">
                <a:ea typeface="宋体" pitchFamily="2" charset="-122"/>
              </a:rPr>
              <a:t>——</a:t>
            </a:r>
            <a:r>
              <a:rPr lang="zh-CN" altLang="en-US" sz="2400" smtClean="0">
                <a:ea typeface="楷体_GB2312"/>
                <a:cs typeface="楷体_GB2312"/>
              </a:rPr>
              <a:t>团队工作评价</a:t>
            </a:r>
          </a:p>
        </p:txBody>
      </p:sp>
      <p:sp>
        <p:nvSpPr>
          <p:cNvPr id="57346" name="Text Box 4"/>
          <p:cNvSpPr txBox="1">
            <a:spLocks noChangeArrowheads="1"/>
          </p:cNvSpPr>
          <p:nvPr/>
        </p:nvSpPr>
        <p:spPr bwMode="auto">
          <a:xfrm>
            <a:off x="1600200" y="2152650"/>
            <a:ext cx="635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57347" name="Text Box 5"/>
          <p:cNvSpPr txBox="1">
            <a:spLocks noChangeArrowheads="1"/>
          </p:cNvSpPr>
          <p:nvPr/>
        </p:nvSpPr>
        <p:spPr bwMode="auto">
          <a:xfrm>
            <a:off x="684213" y="1557338"/>
            <a:ext cx="741680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</a:pPr>
            <a:r>
              <a:rPr lang="zh-CN" altLang="en-US" sz="2400">
                <a:solidFill>
                  <a:srgbClr val="FF0000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小组合作的自我评价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可以由团队中的任一人来写，但内容须经大家同意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阐明团队是怎样合作开展工作的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评价合作中做得好及不好的方面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阐述对团队合作的理解，希望最后汇报有所体现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预祝顺利</a:t>
            </a:r>
          </a:p>
        </p:txBody>
      </p:sp>
      <p:sp>
        <p:nvSpPr>
          <p:cNvPr id="5" name="五边形 4"/>
          <p:cNvSpPr/>
          <p:nvPr/>
        </p:nvSpPr>
        <p:spPr bwMode="auto">
          <a:xfrm flipH="1">
            <a:off x="5621338" y="2125663"/>
            <a:ext cx="1800225" cy="360362"/>
          </a:xfrm>
          <a:prstGeom prst="homePlate">
            <a:avLst/>
          </a:prstGeom>
          <a:solidFill>
            <a:schemeClr val="tx1">
              <a:lumMod val="95000"/>
              <a:lumOff val="5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chemeClr val="bg1"/>
                </a:solidFill>
                <a:latin typeface="Arial" pitchFamily="34" charset="0"/>
                <a:cs typeface="+mn-cs"/>
              </a:rPr>
              <a:t>2012</a:t>
            </a:r>
            <a:r>
              <a:rPr lang="zh-CN" altLang="en-US" dirty="0">
                <a:solidFill>
                  <a:schemeClr val="bg1"/>
                </a:solidFill>
                <a:latin typeface="Arial" pitchFamily="34" charset="0"/>
                <a:cs typeface="+mn-cs"/>
              </a:rPr>
              <a:t>年合影</a:t>
            </a:r>
          </a:p>
        </p:txBody>
      </p:sp>
      <p:sp>
        <p:nvSpPr>
          <p:cNvPr id="6" name="五边形 5"/>
          <p:cNvSpPr/>
          <p:nvPr/>
        </p:nvSpPr>
        <p:spPr bwMode="auto">
          <a:xfrm>
            <a:off x="323850" y="5337175"/>
            <a:ext cx="1655763" cy="358775"/>
          </a:xfrm>
          <a:prstGeom prst="homePlate">
            <a:avLst/>
          </a:prstGeom>
          <a:solidFill>
            <a:schemeClr val="tx1">
              <a:lumMod val="95000"/>
              <a:lumOff val="5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chemeClr val="bg1"/>
                </a:solidFill>
                <a:latin typeface="Arial" pitchFamily="34" charset="0"/>
                <a:cs typeface="+mn-cs"/>
              </a:rPr>
              <a:t>2013</a:t>
            </a:r>
            <a:r>
              <a:rPr lang="zh-CN" altLang="en-US" dirty="0">
                <a:solidFill>
                  <a:schemeClr val="bg1"/>
                </a:solidFill>
                <a:latin typeface="Arial" pitchFamily="34" charset="0"/>
                <a:cs typeface="+mn-cs"/>
              </a:rPr>
              <a:t>年合影</a:t>
            </a:r>
          </a:p>
        </p:txBody>
      </p:sp>
      <p:pic>
        <p:nvPicPr>
          <p:cNvPr id="36867" name="内容占位符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/>
            </a:extLst>
          </a:blip>
          <a:srcRect l="4104" t="14983" b="11922"/>
          <a:stretch/>
        </p:blipFill>
        <p:spPr>
          <a:xfrm>
            <a:off x="323528" y="1412776"/>
            <a:ext cx="5064700" cy="2811202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5122" name="Picture 2" descr="E:\科研\from丁\许振东\创造性设计\创造性恢复\DSC_0547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/>
            </a:extLst>
          </a:blip>
          <a:srcRect l="4290" t="21704" b="5989"/>
          <a:stretch/>
        </p:blipFill>
        <p:spPr bwMode="auto">
          <a:xfrm>
            <a:off x="2272257" y="3420616"/>
            <a:ext cx="6620701" cy="331236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9" name="Rectangle 3"/>
          <p:cNvSpPr>
            <a:spLocks noGrp="1" noChangeArrowheads="1"/>
          </p:cNvSpPr>
          <p:nvPr>
            <p:ph type="title"/>
          </p:nvPr>
        </p:nvSpPr>
        <p:spPr>
          <a:xfrm>
            <a:off x="1908175" y="620713"/>
            <a:ext cx="5016500" cy="487362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联系方式</a:t>
            </a:r>
          </a:p>
        </p:txBody>
      </p:sp>
      <p:sp>
        <p:nvSpPr>
          <p:cNvPr id="59394" name="Text Box 4"/>
          <p:cNvSpPr txBox="1">
            <a:spLocks noChangeArrowheads="1"/>
          </p:cNvSpPr>
          <p:nvPr/>
        </p:nvSpPr>
        <p:spPr bwMode="auto">
          <a:xfrm>
            <a:off x="1600200" y="2152650"/>
            <a:ext cx="635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1268413" y="1338263"/>
            <a:ext cx="7019925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赵羽习老师：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yxzhao@zju.edu.cn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段元锋老师：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ceyfduan@zju.edu.cn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李育超老师：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liyuchao@zju.edu.cn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张大伟老师：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dwzhang@zju.edu.cn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董建锋助教：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djf_1991@126.com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</a:pPr>
            <a:r>
              <a:rPr lang="zh-CN" altLang="en-US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                             </a:t>
            </a:r>
            <a:r>
              <a:rPr lang="en-US" altLang="zh-CN" sz="2400">
                <a:solidFill>
                  <a:schemeClr val="tx2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15888822602/686602</a:t>
            </a:r>
          </a:p>
        </p:txBody>
      </p:sp>
      <p:sp>
        <p:nvSpPr>
          <p:cNvPr id="59396" name="矩形 3"/>
          <p:cNvSpPr>
            <a:spLocks noChangeArrowheads="1"/>
          </p:cNvSpPr>
          <p:nvPr/>
        </p:nvSpPr>
        <p:spPr bwMode="auto">
          <a:xfrm>
            <a:off x="1600200" y="5499100"/>
            <a:ext cx="5803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课程网站：</a:t>
            </a:r>
            <a:r>
              <a:rPr lang="en-US" altLang="zh-CN" sz="2400">
                <a:solidFill>
                  <a:srgbClr val="FF0000"/>
                </a:solidFill>
                <a:latin typeface="Times New Roman" pitchFamily="18" charset="0"/>
                <a:ea typeface="华文中宋" pitchFamily="2" charset="-122"/>
                <a:cs typeface="Times New Roman" pitchFamily="18" charset="0"/>
              </a:rPr>
              <a:t>www.ccea.zju.edu.cn/czxsj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4"/>
          <p:cNvSpPr>
            <a:spLocks noChangeArrowheads="1"/>
          </p:cNvSpPr>
          <p:nvPr/>
        </p:nvSpPr>
        <p:spPr bwMode="auto">
          <a:xfrm>
            <a:off x="684213" y="1628775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58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项目启动</a:t>
            </a:r>
          </a:p>
        </p:txBody>
      </p:sp>
      <p:sp>
        <p:nvSpPr>
          <p:cNvPr id="19459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60" name="AutoShape 10"/>
          <p:cNvSpPr>
            <a:spLocks noChangeArrowheads="1"/>
          </p:cNvSpPr>
          <p:nvPr/>
        </p:nvSpPr>
        <p:spPr bwMode="auto">
          <a:xfrm>
            <a:off x="682625" y="276225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61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62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19463" name="AutoShape 13"/>
          <p:cNvSpPr>
            <a:spLocks noChangeArrowheads="1"/>
          </p:cNvSpPr>
          <p:nvPr/>
        </p:nvSpPr>
        <p:spPr bwMode="auto">
          <a:xfrm>
            <a:off x="682625" y="37703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64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19465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66" name="AutoShape 16"/>
          <p:cNvSpPr>
            <a:spLocks noChangeArrowheads="1"/>
          </p:cNvSpPr>
          <p:nvPr/>
        </p:nvSpPr>
        <p:spPr bwMode="auto">
          <a:xfrm>
            <a:off x="684213" y="4776788"/>
            <a:ext cx="2746375" cy="3984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67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68" name="Rectangle 18"/>
          <p:cNvSpPr>
            <a:spLocks noChangeArrowheads="1"/>
          </p:cNvSpPr>
          <p:nvPr/>
        </p:nvSpPr>
        <p:spPr bwMode="auto">
          <a:xfrm>
            <a:off x="701675" y="4745038"/>
            <a:ext cx="2951163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19469" name="AutoShape 19"/>
          <p:cNvSpPr>
            <a:spLocks noChangeArrowheads="1"/>
          </p:cNvSpPr>
          <p:nvPr/>
        </p:nvSpPr>
        <p:spPr bwMode="auto">
          <a:xfrm>
            <a:off x="682625" y="57515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9470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sp>
        <p:nvSpPr>
          <p:cNvPr id="19471" name="灯片编号占位符 2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920FAF6-3C99-4325-965F-713FF048C167}" type="slidenum">
              <a:rPr lang="zh-CN" altLang="en-US" smtClean="0">
                <a:ea typeface="宋体" charset="-122"/>
              </a:rPr>
              <a:pPr>
                <a:defRPr/>
              </a:pPr>
              <a:t>4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27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609600"/>
            <a:ext cx="6019800" cy="487363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  <p:sp>
        <p:nvSpPr>
          <p:cNvPr id="19473" name="AutoShape 20"/>
          <p:cNvSpPr>
            <a:spLocks noChangeArrowheads="1"/>
          </p:cNvSpPr>
          <p:nvPr/>
        </p:nvSpPr>
        <p:spPr bwMode="auto">
          <a:xfrm>
            <a:off x="4859338" y="1773238"/>
            <a:ext cx="2952750" cy="44640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17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800">
                <a:ea typeface="黑体" pitchFamily="49" charset="-122"/>
              </a:rPr>
              <a:t>招标文件</a:t>
            </a:r>
          </a:p>
          <a:p>
            <a:pPr algn="ctr"/>
            <a:endParaRPr lang="zh-CN" altLang="en-US" sz="4800">
              <a:ea typeface="黑体" pitchFamily="49" charset="-122"/>
            </a:endParaRPr>
          </a:p>
          <a:p>
            <a:pPr algn="ctr"/>
            <a:r>
              <a:rPr lang="zh-CN" altLang="en-US" sz="2400">
                <a:ea typeface="黑体" pitchFamily="49" charset="-122"/>
              </a:rPr>
              <a:t>浙江大学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3"/>
          <p:cNvSpPr>
            <a:spLocks noChangeArrowheads="1"/>
          </p:cNvSpPr>
          <p:nvPr/>
        </p:nvSpPr>
        <p:spPr bwMode="auto">
          <a:xfrm>
            <a:off x="0" y="3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601469" y="4148393"/>
            <a:ext cx="3209484" cy="240822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prst="convex"/>
            <a:bevelB prst="convex"/>
            <a:contourClr>
              <a:srgbClr val="FFFFFF"/>
            </a:contourClr>
          </a:sp3d>
        </p:spPr>
      </p:pic>
      <p:sp>
        <p:nvSpPr>
          <p:cNvPr id="20485" name="灯片编号占位符 2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7CD2DC-7306-48D1-95CE-53112DEB075C}" type="slidenum">
              <a:rPr lang="zh-CN" altLang="en-US" smtClean="0">
                <a:ea typeface="宋体" charset="-122"/>
              </a:rPr>
              <a:pPr>
                <a:defRPr/>
              </a:pPr>
              <a:t>5</a:t>
            </a:fld>
            <a:endParaRPr lang="en-US" altLang="zh-CN" smtClean="0">
              <a:ea typeface="宋体" charset="-122"/>
            </a:endParaRPr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auto">
          <a:xfrm>
            <a:off x="684213" y="278130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/>
          </a:extLst>
        </p:spPr>
        <p:txBody>
          <a:bodyPr wrap="none" anchor="ctr"/>
          <a:lstStyle/>
          <a:p>
            <a:pPr algn="ctr" eaLnBrk="0" hangingPunct="0">
              <a:defRPr/>
            </a:pPr>
            <a:endParaRPr lang="zh-CN" altLang="en-US" sz="2400">
              <a:solidFill>
                <a:schemeClr val="bg1">
                  <a:lumMod val="75000"/>
                </a:schemeClr>
              </a:solidFill>
              <a:latin typeface="华文中宋" pitchFamily="2" charset="-122"/>
              <a:ea typeface="华文中宋" pitchFamily="2" charset="-122"/>
              <a:cs typeface="+mn-cs"/>
            </a:endParaRP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项目启动</a:t>
            </a:r>
          </a:p>
        </p:txBody>
      </p:sp>
      <p:sp>
        <p:nvSpPr>
          <p:cNvPr id="20486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87" name="AutoShape 10"/>
          <p:cNvSpPr>
            <a:spLocks noChangeArrowheads="1"/>
          </p:cNvSpPr>
          <p:nvPr/>
        </p:nvSpPr>
        <p:spPr bwMode="auto">
          <a:xfrm>
            <a:off x="682625" y="1628775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88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89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20490" name="AutoShape 13"/>
          <p:cNvSpPr>
            <a:spLocks noChangeArrowheads="1"/>
          </p:cNvSpPr>
          <p:nvPr/>
        </p:nvSpPr>
        <p:spPr bwMode="auto">
          <a:xfrm>
            <a:off x="682625" y="37703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91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20492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93" name="AutoShape 16"/>
          <p:cNvSpPr>
            <a:spLocks noChangeArrowheads="1"/>
          </p:cNvSpPr>
          <p:nvPr/>
        </p:nvSpPr>
        <p:spPr bwMode="auto">
          <a:xfrm>
            <a:off x="684213" y="4776788"/>
            <a:ext cx="2746375" cy="3984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94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95" name="Rectangle 18"/>
          <p:cNvSpPr>
            <a:spLocks noChangeArrowheads="1"/>
          </p:cNvSpPr>
          <p:nvPr/>
        </p:nvSpPr>
        <p:spPr bwMode="auto">
          <a:xfrm>
            <a:off x="701675" y="4745038"/>
            <a:ext cx="2951163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20496" name="AutoShape 19"/>
          <p:cNvSpPr>
            <a:spLocks noChangeArrowheads="1"/>
          </p:cNvSpPr>
          <p:nvPr/>
        </p:nvSpPr>
        <p:spPr bwMode="auto">
          <a:xfrm>
            <a:off x="682625" y="57515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0497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pic>
        <p:nvPicPr>
          <p:cNvPr id="2050" name="Picture 2" descr="E:\科研\from丁\许振东\创造性设计\创造性设计\第三天\DSC_04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95812" y="1361529"/>
            <a:ext cx="3852844" cy="25514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  <a:bevelB prst="convex"/>
          </a:sp3d>
          <a:extLst>
            <a:ext uri="{909E8E84-426E-40DD-AFC4-6F175D3DCCD1}"/>
          </a:extLst>
        </p:spPr>
      </p:pic>
      <p:sp>
        <p:nvSpPr>
          <p:cNvPr id="27" name="Rectangle 2"/>
          <p:cNvSpPr>
            <a:spLocks noChangeArrowheads="1"/>
          </p:cNvSpPr>
          <p:nvPr/>
        </p:nvSpPr>
        <p:spPr bwMode="gray">
          <a:xfrm>
            <a:off x="1692275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"/>
          <p:cNvSpPr>
            <a:spLocks noChangeArrowheads="1"/>
          </p:cNvSpPr>
          <p:nvPr/>
        </p:nvSpPr>
        <p:spPr bwMode="auto">
          <a:xfrm>
            <a:off x="0" y="3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21506" name="AutoShape 4"/>
          <p:cNvSpPr>
            <a:spLocks noChangeArrowheads="1"/>
          </p:cNvSpPr>
          <p:nvPr/>
        </p:nvSpPr>
        <p:spPr bwMode="auto">
          <a:xfrm>
            <a:off x="684213" y="378936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dirty="0">
                <a:solidFill>
                  <a:schemeClr val="bg1">
                    <a:lumMod val="75000"/>
                  </a:schemeClr>
                </a:solidFill>
                <a:latin typeface="华文中宋" pitchFamily="2" charset="-122"/>
                <a:ea typeface="华文中宋" pitchFamily="2" charset="-122"/>
                <a:cs typeface="楷体_GB2312" pitchFamily="49" charset="-122"/>
              </a:rPr>
              <a:t>项目启动</a:t>
            </a:r>
          </a:p>
        </p:txBody>
      </p:sp>
      <p:sp>
        <p:nvSpPr>
          <p:cNvPr id="21508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1509" name="AutoShape 10"/>
          <p:cNvSpPr>
            <a:spLocks noChangeArrowheads="1"/>
          </p:cNvSpPr>
          <p:nvPr/>
        </p:nvSpPr>
        <p:spPr bwMode="auto">
          <a:xfrm>
            <a:off x="682625" y="276225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1510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1511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21512" name="AutoShape 13"/>
          <p:cNvSpPr>
            <a:spLocks noChangeArrowheads="1"/>
          </p:cNvSpPr>
          <p:nvPr/>
        </p:nvSpPr>
        <p:spPr bwMode="auto">
          <a:xfrm>
            <a:off x="682625" y="1652588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1513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21514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1515" name="AutoShape 16"/>
          <p:cNvSpPr>
            <a:spLocks noChangeArrowheads="1"/>
          </p:cNvSpPr>
          <p:nvPr/>
        </p:nvSpPr>
        <p:spPr bwMode="auto">
          <a:xfrm>
            <a:off x="684213" y="4776788"/>
            <a:ext cx="2746375" cy="3984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1516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1517" name="Rectangle 18"/>
          <p:cNvSpPr>
            <a:spLocks noChangeArrowheads="1"/>
          </p:cNvSpPr>
          <p:nvPr/>
        </p:nvSpPr>
        <p:spPr bwMode="auto">
          <a:xfrm>
            <a:off x="701675" y="4745038"/>
            <a:ext cx="2951163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21518" name="AutoShape 19"/>
          <p:cNvSpPr>
            <a:spLocks noChangeArrowheads="1"/>
          </p:cNvSpPr>
          <p:nvPr/>
        </p:nvSpPr>
        <p:spPr bwMode="auto">
          <a:xfrm>
            <a:off x="682625" y="57515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1519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sp>
        <p:nvSpPr>
          <p:cNvPr id="21520" name="Text Box 4"/>
          <p:cNvSpPr txBox="1">
            <a:spLocks noChangeArrowheads="1"/>
          </p:cNvSpPr>
          <p:nvPr/>
        </p:nvSpPr>
        <p:spPr bwMode="auto">
          <a:xfrm>
            <a:off x="1600200" y="2152650"/>
            <a:ext cx="635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21521" name="Text Box 5"/>
          <p:cNvSpPr txBox="1">
            <a:spLocks noChangeArrowheads="1"/>
          </p:cNvSpPr>
          <p:nvPr/>
        </p:nvSpPr>
        <p:spPr bwMode="auto">
          <a:xfrm>
            <a:off x="3995738" y="2165350"/>
            <a:ext cx="4824412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阐述是怎么想出初步设计方案</a:t>
            </a:r>
          </a:p>
          <a:p>
            <a:pPr marL="341313" indent="-341313">
              <a:lnSpc>
                <a:spcPct val="150000"/>
              </a:lnSpc>
              <a:spcBef>
                <a:spcPts val="1200"/>
              </a:spcBef>
              <a:buClr>
                <a:schemeClr val="tx2"/>
              </a:buClr>
              <a:buFont typeface="Wingdings" pitchFamily="2" charset="2"/>
              <a:buChar char="l"/>
            </a:pPr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形式：初步方案的展板，结合陈述，让评估小组理解方案，进一步讨论方案的可行性</a:t>
            </a: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gray">
          <a:xfrm>
            <a:off x="1692275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ChangeArrowheads="1"/>
          </p:cNvSpPr>
          <p:nvPr/>
        </p:nvSpPr>
        <p:spPr bwMode="auto">
          <a:xfrm>
            <a:off x="0" y="38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109715" y="1448128"/>
            <a:ext cx="3215748" cy="241292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prst="convex"/>
            <a:contourClr>
              <a:srgbClr val="FFFFFF"/>
            </a:contourClr>
          </a:sp3d>
        </p:spPr>
      </p:pic>
      <p:sp>
        <p:nvSpPr>
          <p:cNvPr id="28" name="五边形 27"/>
          <p:cNvSpPr/>
          <p:nvPr/>
        </p:nvSpPr>
        <p:spPr bwMode="auto">
          <a:xfrm flipH="1">
            <a:off x="7380288" y="1773238"/>
            <a:ext cx="1008062" cy="360362"/>
          </a:xfrm>
          <a:prstGeom prst="homePlate">
            <a:avLst/>
          </a:prstGeom>
          <a:solidFill>
            <a:schemeClr val="tx1">
              <a:lumMod val="95000"/>
              <a:lumOff val="5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chemeClr val="bg1"/>
                </a:solidFill>
                <a:latin typeface="Arial" pitchFamily="34" charset="0"/>
                <a:cs typeface="+mn-cs"/>
              </a:rPr>
              <a:t>2012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29" name="五边形 28"/>
          <p:cNvSpPr/>
          <p:nvPr/>
        </p:nvSpPr>
        <p:spPr bwMode="auto">
          <a:xfrm>
            <a:off x="3716338" y="5589588"/>
            <a:ext cx="1008062" cy="358775"/>
          </a:xfrm>
          <a:prstGeom prst="homePlate">
            <a:avLst/>
          </a:prstGeom>
          <a:solidFill>
            <a:schemeClr val="tx1">
              <a:lumMod val="95000"/>
              <a:lumOff val="5000"/>
            </a:schemeClr>
          </a:solidFill>
          <a:ln w="381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chemeClr val="bg1"/>
                </a:solidFill>
                <a:latin typeface="Arial" pitchFamily="34" charset="0"/>
                <a:cs typeface="+mn-cs"/>
              </a:rPr>
              <a:t>2013</a:t>
            </a:r>
            <a:endParaRPr lang="zh-CN" altLang="en-US" dirty="0">
              <a:solidFill>
                <a:schemeClr val="bg1"/>
              </a:solidFill>
              <a:latin typeface="Arial" pitchFamily="34" charset="0"/>
              <a:cs typeface="+mn-cs"/>
            </a:endParaRPr>
          </a:p>
        </p:txBody>
      </p:sp>
      <p:sp>
        <p:nvSpPr>
          <p:cNvPr id="21509" name="灯片编号占位符 26"/>
          <p:cNvSpPr txBox="1">
            <a:spLocks noGrp="1"/>
          </p:cNvSpPr>
          <p:nvPr/>
        </p:nvSpPr>
        <p:spPr bwMode="gray">
          <a:xfrm>
            <a:off x="4191000" y="6534150"/>
            <a:ext cx="838200" cy="2619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6D7D903B-A0F9-4F29-8FA8-FB765214D587}" type="slidenum">
              <a:rPr lang="zh-CN" altLang="en-US" sz="1000" b="0">
                <a:ea typeface="宋体" charset="-122"/>
                <a:cs typeface="+mn-cs"/>
              </a:rPr>
              <a:pPr algn="ctr">
                <a:defRPr/>
              </a:pPr>
              <a:t>7</a:t>
            </a:fld>
            <a:endParaRPr lang="en-US" altLang="zh-CN" sz="1000" b="0">
              <a:ea typeface="宋体" charset="-122"/>
              <a:cs typeface="+mn-cs"/>
            </a:endParaRPr>
          </a:p>
        </p:txBody>
      </p:sp>
      <p:sp>
        <p:nvSpPr>
          <p:cNvPr id="22534" name="AutoShape 4"/>
          <p:cNvSpPr>
            <a:spLocks noChangeArrowheads="1"/>
          </p:cNvSpPr>
          <p:nvPr/>
        </p:nvSpPr>
        <p:spPr bwMode="auto">
          <a:xfrm>
            <a:off x="684213" y="378936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30" name="Rectangle 6"/>
          <p:cNvSpPr>
            <a:spLocks noChangeArrowheads="1"/>
          </p:cNvSpPr>
          <p:nvPr/>
        </p:nvSpPr>
        <p:spPr bwMode="auto">
          <a:xfrm>
            <a:off x="971550" y="1598613"/>
            <a:ext cx="2166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2400" dirty="0">
                <a:solidFill>
                  <a:schemeClr val="bg1">
                    <a:lumMod val="75000"/>
                  </a:schemeClr>
                </a:solidFill>
                <a:latin typeface="华文中宋" pitchFamily="2" charset="-122"/>
                <a:ea typeface="华文中宋" pitchFamily="2" charset="-122"/>
                <a:cs typeface="楷体_GB2312" pitchFamily="49" charset="-122"/>
              </a:rPr>
              <a:t>项目启动</a:t>
            </a:r>
          </a:p>
        </p:txBody>
      </p:sp>
      <p:sp>
        <p:nvSpPr>
          <p:cNvPr id="22536" name="AutoShape 8"/>
          <p:cNvSpPr>
            <a:spLocks noChangeArrowheads="1"/>
          </p:cNvSpPr>
          <p:nvPr/>
        </p:nvSpPr>
        <p:spPr bwMode="auto">
          <a:xfrm>
            <a:off x="1835150" y="2220913"/>
            <a:ext cx="288925" cy="457200"/>
          </a:xfrm>
          <a:prstGeom prst="downArrow">
            <a:avLst>
              <a:gd name="adj1" fmla="val 50000"/>
              <a:gd name="adj2" fmla="val 39560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2537" name="AutoShape 10"/>
          <p:cNvSpPr>
            <a:spLocks noChangeArrowheads="1"/>
          </p:cNvSpPr>
          <p:nvPr/>
        </p:nvSpPr>
        <p:spPr bwMode="auto">
          <a:xfrm>
            <a:off x="682625" y="2762250"/>
            <a:ext cx="2746375" cy="39528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2538" name="AutoShape 11"/>
          <p:cNvSpPr>
            <a:spLocks noChangeArrowheads="1"/>
          </p:cNvSpPr>
          <p:nvPr/>
        </p:nvSpPr>
        <p:spPr bwMode="auto">
          <a:xfrm>
            <a:off x="1835150" y="3230563"/>
            <a:ext cx="312738" cy="473075"/>
          </a:xfrm>
          <a:prstGeom prst="downArrow">
            <a:avLst>
              <a:gd name="adj1" fmla="val 50000"/>
              <a:gd name="adj2" fmla="val 37817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2539" name="Rectangle 12"/>
          <p:cNvSpPr>
            <a:spLocks noChangeArrowheads="1"/>
          </p:cNvSpPr>
          <p:nvPr/>
        </p:nvSpPr>
        <p:spPr bwMode="auto">
          <a:xfrm>
            <a:off x="971550" y="2732088"/>
            <a:ext cx="2087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方案初步设计</a:t>
            </a:r>
          </a:p>
        </p:txBody>
      </p:sp>
      <p:sp>
        <p:nvSpPr>
          <p:cNvPr id="22540" name="AutoShape 13"/>
          <p:cNvSpPr>
            <a:spLocks noChangeArrowheads="1"/>
          </p:cNvSpPr>
          <p:nvPr/>
        </p:nvSpPr>
        <p:spPr bwMode="auto">
          <a:xfrm>
            <a:off x="682625" y="1652588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2541" name="Rectangle 14"/>
          <p:cNvSpPr>
            <a:spLocks noChangeArrowheads="1"/>
          </p:cNvSpPr>
          <p:nvPr/>
        </p:nvSpPr>
        <p:spPr bwMode="auto">
          <a:xfrm>
            <a:off x="971550" y="3740150"/>
            <a:ext cx="208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tx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初步方案展示</a:t>
            </a:r>
          </a:p>
        </p:txBody>
      </p:sp>
      <p:sp>
        <p:nvSpPr>
          <p:cNvPr id="22542" name="AutoShape 15"/>
          <p:cNvSpPr>
            <a:spLocks noChangeArrowheads="1"/>
          </p:cNvSpPr>
          <p:nvPr/>
        </p:nvSpPr>
        <p:spPr bwMode="auto">
          <a:xfrm>
            <a:off x="1835150" y="4238625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2543" name="AutoShape 16"/>
          <p:cNvSpPr>
            <a:spLocks noChangeArrowheads="1"/>
          </p:cNvSpPr>
          <p:nvPr/>
        </p:nvSpPr>
        <p:spPr bwMode="auto">
          <a:xfrm>
            <a:off x="684213" y="4776788"/>
            <a:ext cx="2746375" cy="39846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2544" name="AutoShape 17"/>
          <p:cNvSpPr>
            <a:spLocks noChangeArrowheads="1"/>
          </p:cNvSpPr>
          <p:nvPr/>
        </p:nvSpPr>
        <p:spPr bwMode="auto">
          <a:xfrm>
            <a:off x="1835150" y="5257800"/>
            <a:ext cx="312738" cy="457200"/>
          </a:xfrm>
          <a:prstGeom prst="downArrow">
            <a:avLst>
              <a:gd name="adj1" fmla="val 50000"/>
              <a:gd name="adj2" fmla="val 36548"/>
            </a:avLst>
          </a:prstGeom>
          <a:solidFill>
            <a:schemeClr val="accent1"/>
          </a:solidFill>
          <a:ln w="38100">
            <a:solidFill>
              <a:srgbClr val="EF751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2545" name="Rectangle 18"/>
          <p:cNvSpPr>
            <a:spLocks noChangeArrowheads="1"/>
          </p:cNvSpPr>
          <p:nvPr/>
        </p:nvSpPr>
        <p:spPr bwMode="auto">
          <a:xfrm>
            <a:off x="701675" y="4745038"/>
            <a:ext cx="2951163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模型制作</a:t>
            </a:r>
          </a:p>
        </p:txBody>
      </p:sp>
      <p:sp>
        <p:nvSpPr>
          <p:cNvPr id="22546" name="AutoShape 19"/>
          <p:cNvSpPr>
            <a:spLocks noChangeArrowheads="1"/>
          </p:cNvSpPr>
          <p:nvPr/>
        </p:nvSpPr>
        <p:spPr bwMode="auto">
          <a:xfrm>
            <a:off x="682625" y="5751513"/>
            <a:ext cx="2746375" cy="39528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zh-CN" altLang="en-US" sz="240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22547" name="Rectangle 20"/>
          <p:cNvSpPr>
            <a:spLocks noChangeArrowheads="1"/>
          </p:cNvSpPr>
          <p:nvPr/>
        </p:nvSpPr>
        <p:spPr bwMode="auto">
          <a:xfrm>
            <a:off x="1052513" y="5708650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2"/>
                </a:solidFill>
                <a:latin typeface="华文中宋" pitchFamily="2" charset="-122"/>
                <a:ea typeface="华文中宋" pitchFamily="2" charset="-122"/>
                <a:cs typeface="楷体_GB2312"/>
              </a:rPr>
              <a:t>最终方案展示</a:t>
            </a:r>
          </a:p>
        </p:txBody>
      </p:sp>
      <p:pic>
        <p:nvPicPr>
          <p:cNvPr id="22548" name="Picture 3" descr="E:\科研\from丁\许振东\创造性设计\创造性设计\8月30号\支颖组\DSC_0550.JPG"/>
          <p:cNvPicPr>
            <a:picLocks noChangeAspect="1" noChangeArrowheads="1"/>
          </p:cNvPicPr>
          <p:nvPr/>
        </p:nvPicPr>
        <p:blipFill>
          <a:blip r:embed="rId3"/>
          <a:srcRect l="4401" b="13930"/>
          <a:stretch>
            <a:fillRect/>
          </a:stretch>
        </p:blipFill>
        <p:spPr bwMode="auto">
          <a:xfrm>
            <a:off x="4735513" y="4265613"/>
            <a:ext cx="42259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"/>
          <p:cNvSpPr>
            <a:spLocks noChangeArrowheads="1"/>
          </p:cNvSpPr>
          <p:nvPr/>
        </p:nvSpPr>
        <p:spPr bwMode="gray">
          <a:xfrm>
            <a:off x="1692275" y="609600"/>
            <a:ext cx="6019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华文中宋" pitchFamily="2" charset="-122"/>
                <a:ea typeface="华文中宋" pitchFamily="2" charset="-122"/>
              </a:rPr>
              <a:t>课程程序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示例</a:t>
            </a:r>
            <a:r>
              <a:rPr lang="en-US" altLang="zh-CN" sz="360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——</a:t>
            </a:r>
            <a:r>
              <a:rPr lang="zh-CN" altLang="en-US" sz="2400" smtClean="0">
                <a:ea typeface="华文中宋" pitchFamily="2" charset="-122"/>
              </a:rPr>
              <a:t>展板</a:t>
            </a:r>
          </a:p>
        </p:txBody>
      </p:sp>
      <p:pic>
        <p:nvPicPr>
          <p:cNvPr id="23554" name="Picture 2" descr="E:\科研\from丁\许振东\创造性设计\创造性恢复\DSC_05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484313"/>
            <a:ext cx="7510463" cy="497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 sz="360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示例</a:t>
            </a:r>
            <a:r>
              <a:rPr lang="en-US" altLang="zh-CN" sz="3600" smtClean="0">
                <a:effectLst>
                  <a:outerShdw blurRad="38100" dist="38100" dir="2700000" algn="tl">
                    <a:srgbClr val="C0C0C0"/>
                  </a:outerShdw>
                </a:effectLst>
                <a:ea typeface="华文中宋" pitchFamily="2" charset="-122"/>
              </a:rPr>
              <a:t>——</a:t>
            </a:r>
            <a:r>
              <a:rPr lang="zh-CN" altLang="en-US" sz="2400" smtClean="0">
                <a:ea typeface="华文中宋" pitchFamily="2" charset="-122"/>
              </a:rPr>
              <a:t>展板</a:t>
            </a:r>
          </a:p>
        </p:txBody>
      </p:sp>
      <p:pic>
        <p:nvPicPr>
          <p:cNvPr id="24578" name="Picture 2" descr="E:\科研\from丁\许振东\创造性设计\创造性恢复\DSC_05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563" y="1341438"/>
            <a:ext cx="7508875" cy="497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13TGp_natural_light_v2">
  <a:themeElements>
    <a:clrScheme name="213TGp_natural_light_v2 2">
      <a:dk1>
        <a:srgbClr val="000000"/>
      </a:dk1>
      <a:lt1>
        <a:srgbClr val="FFFFFF"/>
      </a:lt1>
      <a:dk2>
        <a:srgbClr val="003399"/>
      </a:dk2>
      <a:lt2>
        <a:srgbClr val="C0C0C0"/>
      </a:lt2>
      <a:accent1>
        <a:srgbClr val="5E9CDA"/>
      </a:accent1>
      <a:accent2>
        <a:srgbClr val="93C052"/>
      </a:accent2>
      <a:accent3>
        <a:srgbClr val="FFFFFF"/>
      </a:accent3>
      <a:accent4>
        <a:srgbClr val="000000"/>
      </a:accent4>
      <a:accent5>
        <a:srgbClr val="B6CBEA"/>
      </a:accent5>
      <a:accent6>
        <a:srgbClr val="85AE49"/>
      </a:accent6>
      <a:hlink>
        <a:srgbClr val="FF9933"/>
      </a:hlink>
      <a:folHlink>
        <a:srgbClr val="855ADA"/>
      </a:folHlink>
    </a:clrScheme>
    <a:fontScheme name="213TGp_natural_light_v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13TGp_natural_light_v2 1">
        <a:dk1>
          <a:srgbClr val="000000"/>
        </a:dk1>
        <a:lt1>
          <a:srgbClr val="FFFFFF"/>
        </a:lt1>
        <a:dk2>
          <a:srgbClr val="142288"/>
        </a:dk2>
        <a:lt2>
          <a:srgbClr val="C0C0C0"/>
        </a:lt2>
        <a:accent1>
          <a:srgbClr val="39998E"/>
        </a:accent1>
        <a:accent2>
          <a:srgbClr val="14CAEE"/>
        </a:accent2>
        <a:accent3>
          <a:srgbClr val="FFFFFF"/>
        </a:accent3>
        <a:accent4>
          <a:srgbClr val="000000"/>
        </a:accent4>
        <a:accent5>
          <a:srgbClr val="AECAC6"/>
        </a:accent5>
        <a:accent6>
          <a:srgbClr val="11B7D8"/>
        </a:accent6>
        <a:hlink>
          <a:srgbClr val="8963E9"/>
        </a:hlink>
        <a:folHlink>
          <a:srgbClr val="3067B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3TGp_natural_light_v2 2">
        <a:dk1>
          <a:srgbClr val="000000"/>
        </a:dk1>
        <a:lt1>
          <a:srgbClr val="FFFFFF"/>
        </a:lt1>
        <a:dk2>
          <a:srgbClr val="003399"/>
        </a:dk2>
        <a:lt2>
          <a:srgbClr val="C0C0C0"/>
        </a:lt2>
        <a:accent1>
          <a:srgbClr val="5E9CDA"/>
        </a:accent1>
        <a:accent2>
          <a:srgbClr val="93C052"/>
        </a:accent2>
        <a:accent3>
          <a:srgbClr val="FFFFFF"/>
        </a:accent3>
        <a:accent4>
          <a:srgbClr val="000000"/>
        </a:accent4>
        <a:accent5>
          <a:srgbClr val="B6CBEA"/>
        </a:accent5>
        <a:accent6>
          <a:srgbClr val="85AE49"/>
        </a:accent6>
        <a:hlink>
          <a:srgbClr val="FF9933"/>
        </a:hlink>
        <a:folHlink>
          <a:srgbClr val="855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3TGp_natural_light_v2 3">
        <a:dk1>
          <a:srgbClr val="000000"/>
        </a:dk1>
        <a:lt1>
          <a:srgbClr val="FFFFFF"/>
        </a:lt1>
        <a:dk2>
          <a:srgbClr val="124458"/>
        </a:dk2>
        <a:lt2>
          <a:srgbClr val="C0C0C0"/>
        </a:lt2>
        <a:accent1>
          <a:srgbClr val="98C13D"/>
        </a:accent1>
        <a:accent2>
          <a:srgbClr val="40BAD2"/>
        </a:accent2>
        <a:accent3>
          <a:srgbClr val="FFFFFF"/>
        </a:accent3>
        <a:accent4>
          <a:srgbClr val="000000"/>
        </a:accent4>
        <a:accent5>
          <a:srgbClr val="CADDAF"/>
        </a:accent5>
        <a:accent6>
          <a:srgbClr val="39A8BE"/>
        </a:accent6>
        <a:hlink>
          <a:srgbClr val="715EE6"/>
        </a:hlink>
        <a:folHlink>
          <a:srgbClr val="238DD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213TGp_natural_light_v2</Template>
  <TotalTime>2747</TotalTime>
  <Words>1909</Words>
  <Application>Microsoft Office PowerPoint</Application>
  <PresentationFormat>全屏显示(4:3)</PresentationFormat>
  <Paragraphs>280</Paragraphs>
  <Slides>34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演示文稿设计模板</vt:lpstr>
      </vt:variant>
      <vt:variant>
        <vt:i4>12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6" baseType="lpstr">
      <vt:lpstr>Arial</vt:lpstr>
      <vt:lpstr>宋体</vt:lpstr>
      <vt:lpstr>Wingdings</vt:lpstr>
      <vt:lpstr>华文中宋</vt:lpstr>
      <vt:lpstr>Times New Roman</vt:lpstr>
      <vt:lpstr>华文新魏</vt:lpstr>
      <vt:lpstr>楷体_GB2312</vt:lpstr>
      <vt:lpstr>楷体</vt:lpstr>
      <vt:lpstr>黑体</vt:lpstr>
      <vt:lpstr>213TGp_natural_light_v2</vt:lpstr>
      <vt:lpstr>213TGp_natural_light_v2</vt:lpstr>
      <vt:lpstr>213TGp_natural_light_v2</vt:lpstr>
      <vt:lpstr>213TGp_natural_light_v2</vt:lpstr>
      <vt:lpstr>213TGp_natural_light_v2</vt:lpstr>
      <vt:lpstr>213TGp_natural_light_v2</vt:lpstr>
      <vt:lpstr>213TGp_natural_light_v2</vt:lpstr>
      <vt:lpstr>213TGp_natural_light_v2</vt:lpstr>
      <vt:lpstr>213TGp_natural_light_v2</vt:lpstr>
      <vt:lpstr>213TGp_natural_light_v2</vt:lpstr>
      <vt:lpstr>213TGp_natural_light_v2</vt:lpstr>
      <vt:lpstr>213TGp_natural_light_v2</vt:lpstr>
      <vt:lpstr>工作表</vt:lpstr>
      <vt:lpstr>幻灯片 1</vt:lpstr>
      <vt:lpstr>课程背景</vt:lpstr>
      <vt:lpstr>课程目的</vt:lpstr>
      <vt:lpstr>课程程序</vt:lpstr>
      <vt:lpstr>幻灯片 5</vt:lpstr>
      <vt:lpstr>幻灯片 6</vt:lpstr>
      <vt:lpstr>幻灯片 7</vt:lpstr>
      <vt:lpstr>示例——展板</vt:lpstr>
      <vt:lpstr>示例——展板</vt:lpstr>
      <vt:lpstr>幻灯片 10</vt:lpstr>
      <vt:lpstr>幻灯片 11</vt:lpstr>
      <vt:lpstr>幻灯片 12</vt:lpstr>
      <vt:lpstr>幻灯片 13</vt:lpstr>
      <vt:lpstr>幻灯片 14</vt:lpstr>
      <vt:lpstr>设计案例</vt:lpstr>
      <vt:lpstr>学生作品——2009年</vt:lpstr>
      <vt:lpstr>学生作品——2010年</vt:lpstr>
      <vt:lpstr>学生作品——2011年</vt:lpstr>
      <vt:lpstr>学生作品——2012年</vt:lpstr>
      <vt:lpstr>学生作品——2013年</vt:lpstr>
      <vt:lpstr>2014，我们做什么？</vt:lpstr>
      <vt:lpstr>幻灯片 22</vt:lpstr>
      <vt:lpstr>今年主题</vt:lpstr>
      <vt:lpstr>幻灯片 24</vt:lpstr>
      <vt:lpstr>设计工作时间安排</vt:lpstr>
      <vt:lpstr>设计工作时间安排</vt:lpstr>
      <vt:lpstr>设计工作时间安排</vt:lpstr>
      <vt:lpstr>设计工作时间安排</vt:lpstr>
      <vt:lpstr>上交材料</vt:lpstr>
      <vt:lpstr>上交材料——工作进程记录</vt:lpstr>
      <vt:lpstr>上交材料——工作分配表</vt:lpstr>
      <vt:lpstr>上交材料——团队工作评价</vt:lpstr>
      <vt:lpstr>预祝顺利</vt:lpstr>
      <vt:lpstr>联系方式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Contents</dc:title>
  <dc:creator>微软用户</dc:creator>
  <cp:lastModifiedBy>Kenny</cp:lastModifiedBy>
  <cp:revision>219</cp:revision>
  <dcterms:created xsi:type="dcterms:W3CDTF">2006-06-22T06:44:17Z</dcterms:created>
  <dcterms:modified xsi:type="dcterms:W3CDTF">2014-09-08T00:37:16Z</dcterms:modified>
</cp:coreProperties>
</file>